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media/image11.svg" ContentType="image/svg+xml"/>
  <Override PartName="/ppt/media/image13.svg" ContentType="image/svg+xml"/>
  <Override PartName="/ppt/media/image15.svg" ContentType="image/svg+xml"/>
  <Override PartName="/ppt/media/image17.svg" ContentType="image/svg+xml"/>
  <Override PartName="/ppt/media/image19.svg" ContentType="image/svg+xml"/>
  <Override PartName="/ppt/media/image22.svg" ContentType="image/svg+xml"/>
  <Override PartName="/ppt/media/image24.svg" ContentType="image/svg+xml"/>
  <Override PartName="/ppt/media/image26.svg" ContentType="image/svg+xml"/>
  <Override PartName="/ppt/media/image29.svg" ContentType="image/svg+xml"/>
  <Override PartName="/ppt/media/image3.svg" ContentType="image/svg+xml"/>
  <Override PartName="/ppt/media/image5.svg" ContentType="image/svg+xml"/>
  <Override PartName="/ppt/media/image7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27" d="100"/>
          <a:sy n="127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notesMaster" Target="notesMasters/notesMaster1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zh-CN" sz="1350" b="1" i="0" u="none" strike="noStrike" kern="1200" baseline="0">
                <a:solidFill>
                  <a:srgbClr val="1B2A28"/>
                </a:solidFill>
                <a:latin typeface="+mn-lt"/>
                <a:ea typeface="+mn-ea"/>
                <a:cs typeface="+mn-cs"/>
              </a:defRPr>
            </a:pPr>
            <a:r>
              <a:rPr sz="1350">
                <a:solidFill>
                  <a:srgbClr val="1B2A28"/>
                </a:solidFill>
              </a:rPr>
              <a:t>费用构成（按 50 人测算）</a:t>
            </a:r>
            <a:endParaRPr sz="1350">
              <a:solidFill>
                <a:srgbClr val="1B2A28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</c:f>
              <c:strCache>
                <c:ptCount val="1"/>
                <c:pt idx="0">
                  <c:v>金额（元）</c:v>
                </c:pt>
              </c:strCache>
            </c:strRef>
          </c:tx>
          <c:explosion val="0"/>
          <c:dPt>
            <c:idx val="0"/>
            <c:bubble3D val="0"/>
            <c:spPr>
              <a:solidFill>
                <a:srgbClr val="146B4F"/>
              </a:solidFill>
            </c:spPr>
          </c:dPt>
          <c:dPt>
            <c:idx val="1"/>
            <c:bubble3D val="0"/>
            <c:spPr>
              <a:solidFill>
                <a:srgbClr val="4FAE8C"/>
              </a:solidFill>
            </c:spPr>
          </c:dPt>
          <c:dPt>
            <c:idx val="2"/>
            <c:bubble3D val="0"/>
            <c:spPr>
              <a:solidFill>
                <a:srgbClr val="E8873A"/>
              </a:solidFill>
            </c:spPr>
          </c:dPt>
          <c:dPt>
            <c:idx val="3"/>
            <c:bubble3D val="0"/>
            <c:spPr>
              <a:solidFill>
                <a:srgbClr val="1B8A66"/>
              </a:solidFill>
            </c:spPr>
          </c:dPt>
          <c:dPt>
            <c:idx val="4"/>
            <c:bubble3D val="0"/>
            <c:spPr>
              <a:solidFill>
                <a:srgbClr val="78C9A8"/>
              </a:solidFill>
            </c:spPr>
          </c:dPt>
          <c:dPt>
            <c:idx val="5"/>
            <c:bubble3D val="0"/>
            <c:spPr>
              <a:solidFill>
                <a:srgbClr val="F2A86C"/>
              </a:solidFill>
            </c:spPr>
          </c:dPt>
          <c:dPt>
            <c:idx val="6"/>
            <c:bubble3D val="0"/>
            <c:spPr>
              <a:solidFill>
                <a:srgbClr val="0F5540"/>
              </a:solidFill>
            </c:spPr>
          </c:dPt>
          <c:dPt>
            <c:idx val="7"/>
            <c:bubble3D val="0"/>
            <c:spPr>
              <a:solidFill>
                <a:srgbClr val="6B7C78"/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750" b="0" i="0" u="none" strike="noStrike" kern="1200" baseline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showLegendKey val="1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{"住宿","正餐","拓展教练与器材","往返大巴","活动道具与奖品","摄影摄像与后期","应急备用金","保险"}</c:f>
              <c:strCache>
                <c:ptCount val="8"/>
                <c:pt idx="0">
                  <c:v>住宿</c:v>
                </c:pt>
                <c:pt idx="1">
                  <c:v>正餐</c:v>
                </c:pt>
                <c:pt idx="2">
                  <c:v>拓展教练与器材</c:v>
                </c:pt>
                <c:pt idx="3">
                  <c:v>往返大巴</c:v>
                </c:pt>
                <c:pt idx="4">
                  <c:v>活动道具与奖品</c:v>
                </c:pt>
                <c:pt idx="5">
                  <c:v>摄影摄像与后期</c:v>
                </c:pt>
                <c:pt idx="6">
                  <c:v>应急备用金</c:v>
                </c:pt>
                <c:pt idx="7">
                  <c:v>保险</c:v>
                </c:pt>
              </c:strCache>
            </c:strRef>
          </c:cat>
          <c:val>
            <c:numRef>
              <c:f>{14000,10000,8000,6000,5000,3000,2000,1000}</c:f>
              <c:numCache>
                <c:formatCode>General</c:formatCode>
                <c:ptCount val="8"/>
                <c:pt idx="0">
                  <c:v>14000</c:v>
                </c:pt>
                <c:pt idx="1">
                  <c:v>10000</c:v>
                </c:pt>
                <c:pt idx="2">
                  <c:v>8000</c:v>
                </c:pt>
                <c:pt idx="3">
                  <c:v>6000</c:v>
                </c:pt>
                <c:pt idx="4">
                  <c:v>5000</c:v>
                </c:pt>
                <c:pt idx="5">
                  <c:v>3000</c:v>
                </c:pt>
                <c:pt idx="6">
                  <c:v>2000</c:v>
                </c:pt>
                <c:pt idx="7">
                  <c:v>1000</c:v>
                </c:pt>
              </c:numCache>
            </c:numRef>
          </c:val>
        </c:ser>
        <c:dLbls>
          <c:showLegendKey val="1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solidFill>
          <a:srgbClr val="146B4F">
            <a:alpha val="4000"/>
          </a:srgbClr>
        </a:solidFill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rgbClr val="4A5A57"/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821543a6-3059-4406-958c-5e0dfd49d1aa}"/>
      </c:ext>
    </c:extLst>
  </c:chart>
  <c:txPr>
    <a:bodyPr/>
    <a:lstStyle/>
    <a:p>
      <a:pPr>
        <a:defRPr lang="zh-CN"/>
      </a:pPr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7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9.svg"/><Relationship Id="rId1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sv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svg"/><Relationship Id="rId7" Type="http://schemas.openxmlformats.org/officeDocument/2006/relationships/image" Target="../media/image10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15.svg"/><Relationship Id="rId11" Type="http://schemas.openxmlformats.org/officeDocument/2006/relationships/image" Target="../media/image14.png"/><Relationship Id="rId10" Type="http://schemas.openxmlformats.org/officeDocument/2006/relationships/image" Target="../media/image13.sv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image" Target="../media/image5.svg"/><Relationship Id="rId7" Type="http://schemas.openxmlformats.org/officeDocument/2006/relationships/image" Target="../media/image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Relationship Id="rId3" Type="http://schemas.openxmlformats.org/officeDocument/2006/relationships/image" Target="../media/image16.png"/><Relationship Id="rId2" Type="http://schemas.openxmlformats.org/officeDocument/2006/relationships/image" Target="../media/image11.sv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svg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sv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46B4F"/>
          </a:solidFill>
        </p:spPr>
        <p:txBody>
          <a:bodyPr/>
          <a:p/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t="7812" b="781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0000">
                  <a:alpha val="62000"/>
                </a:srgbClr>
              </a:gs>
              <a:gs pos="48000">
                <a:srgbClr val="000000">
                  <a:alpha val="32000"/>
                </a:srgbClr>
              </a:gs>
              <a:gs pos="72000">
                <a:srgbClr val="000000">
                  <a:alpha val="0"/>
                </a:srgbClr>
              </a:gs>
            </a:gsLst>
            <a:lin ang="0" scaled="1"/>
          </a:gradFill>
        </p:spPr>
        <p:txBody>
          <a:bodyPr/>
          <a:p/>
        </p:txBody>
      </p:sp>
      <p:sp>
        <p:nvSpPr>
          <p:cNvPr id="5" name="圆角矩形 4"/>
          <p:cNvSpPr/>
          <p:nvPr/>
        </p:nvSpPr>
        <p:spPr>
          <a:xfrm>
            <a:off x="838200" y="1219200"/>
            <a:ext cx="66675" cy="838200"/>
          </a:xfrm>
          <a:prstGeom prst="roundRect">
            <a:avLst>
              <a:gd name="adj" fmla="val 57143"/>
            </a:avLst>
          </a:prstGeom>
          <a:solidFill>
            <a:srgbClr val="E8873A"/>
          </a:solidFill>
        </p:spPr>
        <p:txBody>
          <a:bodyPr/>
          <a:p/>
        </p:txBody>
      </p:sp>
      <p:sp>
        <p:nvSpPr>
          <p:cNvPr id="6" name="文本框 5" descr="{&quot;isTemplate&quot;:true,&quot;type&quot;:&quot;text&quot;}"/>
          <p:cNvSpPr txBox="1"/>
          <p:nvPr/>
        </p:nvSpPr>
        <p:spPr>
          <a:xfrm>
            <a:off x="1076325" y="1143000"/>
            <a:ext cx="6848475" cy="9810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12000"/>
              </a:lnSpc>
            </a:pPr>
            <a:r>
              <a:rPr lang="zh-CN" sz="5700" b="1">
                <a:solidFill>
                  <a:srgbClr val="FFFFFF"/>
                </a:solidFill>
                <a:effectLst>
                  <a:outerShdw blurRad="228600" dist="38100" dir="5400000">
                    <a:srgbClr val="000000">
                      <a:alpha val="35000"/>
                    </a:srgbClr>
                  </a:outerShdw>
                </a:effectLst>
                <a:latin typeface="Source Han Sans SC"/>
                <a:ea typeface="Source Han Sans SC"/>
              </a:rPr>
              <a:t>凝心聚力</a:t>
            </a:r>
            <a:r>
              <a:rPr lang="en-US" sz="5700" b="1">
                <a:solidFill>
                  <a:srgbClr val="FFFFFF"/>
                </a:solidFill>
                <a:effectLst>
                  <a:outerShdw blurRad="228600" dist="38100" dir="5400000">
                    <a:srgbClr val="000000">
                      <a:alpha val="35000"/>
                    </a:srgbClr>
                  </a:outerShdw>
                </a:effectLst>
                <a:latin typeface="Source Han Sans SC"/>
                <a:ea typeface="Source Han Sans SC"/>
              </a:rPr>
              <a:t> · </a:t>
            </a:r>
            <a:r>
              <a:rPr lang="zh-CN" sz="5700" b="1">
                <a:solidFill>
                  <a:srgbClr val="FFFFFF"/>
                </a:solidFill>
                <a:effectLst>
                  <a:outerShdw blurRad="228600" dist="38100" dir="5400000">
                    <a:srgbClr val="000000">
                      <a:alpha val="35000"/>
                    </a:srgbClr>
                  </a:outerShdw>
                </a:effectLst>
                <a:latin typeface="Source Han Sans SC"/>
                <a:ea typeface="Source Han Sans SC"/>
              </a:rPr>
              <a:t>踏春而行</a:t>
            </a:r>
            <a:endParaRPr lang="zh-CN" sz="5700" b="1">
              <a:solidFill>
                <a:srgbClr val="FFFFFF"/>
              </a:solidFill>
              <a:effectLst>
                <a:outerShdw blurRad="228600" dist="38100" dir="5400000">
                  <a:srgbClr val="000000">
                    <a:alpha val="35000"/>
                  </a:srgbClr>
                </a:outerShdw>
              </a:effectLst>
              <a:latin typeface="Source Han Sans SC"/>
              <a:ea typeface="Source Han Sans SC"/>
            </a:endParaRPr>
          </a:p>
        </p:txBody>
      </p:sp>
      <p:sp>
        <p:nvSpPr>
          <p:cNvPr id="7" name="文本框 6" descr="{&quot;isTemplate&quot;:true,&quot;type&quot;:&quot;text&quot;}"/>
          <p:cNvSpPr txBox="1"/>
          <p:nvPr/>
        </p:nvSpPr>
        <p:spPr>
          <a:xfrm>
            <a:off x="1076325" y="2390775"/>
            <a:ext cx="6267450" cy="5143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2250">
                <a:solidFill>
                  <a:srgbClr val="FFFFFF">
                    <a:alpha val="92000"/>
                  </a:srgbClr>
                </a:solidFill>
                <a:effectLst>
                  <a:outerShdw blurRad="114300" dist="19050" dir="5400000">
                    <a:srgbClr val="000000">
                      <a:alpha val="35000"/>
                    </a:srgbClr>
                  </a:outerShdw>
                </a:effectLst>
                <a:latin typeface="Source Han Sans SC"/>
                <a:ea typeface="Source Han Sans SC"/>
              </a:rPr>
              <a:t>公司户外两天一夜团建方案</a:t>
            </a:r>
            <a:r>
              <a:rPr lang="en-US" sz="2250">
                <a:solidFill>
                  <a:srgbClr val="FFFFFF">
                    <a:alpha val="92000"/>
                  </a:srgbClr>
                </a:solidFill>
                <a:effectLst>
                  <a:outerShdw blurRad="114300" dist="19050" dir="5400000">
                    <a:srgbClr val="000000">
                      <a:alpha val="35000"/>
                    </a:srgbClr>
                  </a:outerShdw>
                </a:effectLst>
                <a:latin typeface="Source Han Sans SC"/>
                <a:ea typeface="Source Han Sans SC"/>
              </a:rPr>
              <a:t> · 2026.04.18 – 04.19</a:t>
            </a:r>
            <a:endParaRPr lang="en-US" sz="2250">
              <a:solidFill>
                <a:srgbClr val="FFFFFF">
                  <a:alpha val="92000"/>
                </a:srgbClr>
              </a:solidFill>
              <a:effectLst>
                <a:outerShdw blurRad="114300" dist="19050" dir="5400000">
                  <a:srgbClr val="000000">
                    <a:alpha val="35000"/>
                  </a:srgbClr>
                </a:outerShdw>
              </a:effectLst>
              <a:latin typeface="Source Han Sans SC"/>
              <a:ea typeface="Source Han Sans SC"/>
            </a:endParaRPr>
          </a:p>
        </p:txBody>
      </p:sp>
      <p:sp>
        <p:nvSpPr>
          <p:cNvPr id="8" name="文本框 7" descr="{&quot;isTemplate&quot;:true,&quot;type&quot;:&quot;text&quot;}"/>
          <p:cNvSpPr txBox="1"/>
          <p:nvPr/>
        </p:nvSpPr>
        <p:spPr>
          <a:xfrm>
            <a:off x="838200" y="5895975"/>
            <a:ext cx="2390775" cy="2000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75">
                <a:solidFill>
                  <a:srgbClr val="FFFFFF">
                    <a:alpha val="80000"/>
                  </a:srgbClr>
                </a:solidFill>
                <a:effectLst>
                  <a:outerShdw blurRad="76200" dist="19050" dir="5400000">
                    <a:srgbClr val="000000">
                      <a:alpha val="35000"/>
                    </a:srgbClr>
                  </a:outerShdw>
                </a:effectLst>
                <a:latin typeface="Source Han Sans SC"/>
                <a:ea typeface="Source Han Sans SC"/>
              </a:rPr>
              <a:t>人力资源部</a:t>
            </a:r>
            <a:r>
              <a:rPr lang="en-US" sz="1275">
                <a:solidFill>
                  <a:srgbClr val="FFFFFF">
                    <a:alpha val="80000"/>
                  </a:srgbClr>
                </a:solidFill>
                <a:effectLst>
                  <a:outerShdw blurRad="76200" dist="19050" dir="5400000">
                    <a:srgbClr val="000000">
                      <a:alpha val="35000"/>
                    </a:srgbClr>
                  </a:outerShdw>
                </a:effectLst>
                <a:latin typeface="Source Han Sans SC"/>
                <a:ea typeface="Source Han Sans SC"/>
              </a:rPr>
              <a:t> / </a:t>
            </a:r>
            <a:r>
              <a:rPr lang="zh-CN" sz="1275">
                <a:solidFill>
                  <a:srgbClr val="FFFFFF">
                    <a:alpha val="80000"/>
                  </a:srgbClr>
                </a:solidFill>
                <a:effectLst>
                  <a:outerShdw blurRad="76200" dist="19050" dir="5400000">
                    <a:srgbClr val="000000">
                      <a:alpha val="35000"/>
                    </a:srgbClr>
                  </a:outerShdw>
                </a:effectLst>
                <a:latin typeface="Source Han Sans SC"/>
                <a:ea typeface="Source Han Sans SC"/>
              </a:rPr>
              <a:t>工会</a:t>
            </a:r>
            <a:r>
              <a:rPr lang="en-US" sz="1275">
                <a:solidFill>
                  <a:srgbClr val="FFFFFF">
                    <a:alpha val="80000"/>
                  </a:srgbClr>
                </a:solidFill>
                <a:effectLst>
                  <a:outerShdw blurRad="76200" dist="19050" dir="5400000">
                    <a:srgbClr val="000000">
                      <a:alpha val="35000"/>
                    </a:srgbClr>
                  </a:outerShdw>
                </a:effectLst>
                <a:latin typeface="Source Han Sans SC"/>
                <a:ea typeface="Source Han Sans SC"/>
              </a:rPr>
              <a:t> · 2026 </a:t>
            </a:r>
            <a:r>
              <a:rPr lang="zh-CN" sz="1275">
                <a:solidFill>
                  <a:srgbClr val="FFFFFF">
                    <a:alpha val="80000"/>
                  </a:srgbClr>
                </a:solidFill>
                <a:effectLst>
                  <a:outerShdw blurRad="76200" dist="19050" dir="5400000">
                    <a:srgbClr val="000000">
                      <a:alpha val="35000"/>
                    </a:srgbClr>
                  </a:outerShdw>
                </a:effectLst>
                <a:latin typeface="Source Han Sans SC"/>
                <a:ea typeface="Source Han Sans SC"/>
              </a:rPr>
              <a:t>年</a:t>
            </a:r>
            <a:r>
              <a:rPr lang="en-US" sz="1275">
                <a:solidFill>
                  <a:srgbClr val="FFFFFF">
                    <a:alpha val="80000"/>
                  </a:srgbClr>
                </a:solidFill>
                <a:effectLst>
                  <a:outerShdw blurRad="76200" dist="19050" dir="5400000">
                    <a:srgbClr val="000000">
                      <a:alpha val="35000"/>
                    </a:srgbClr>
                  </a:outerShdw>
                </a:effectLst>
                <a:latin typeface="Source Han Sans SC"/>
                <a:ea typeface="Source Han Sans SC"/>
              </a:rPr>
              <a:t> 3 </a:t>
            </a:r>
            <a:r>
              <a:rPr lang="zh-CN" sz="1275">
                <a:solidFill>
                  <a:srgbClr val="FFFFFF">
                    <a:alpha val="80000"/>
                  </a:srgbClr>
                </a:solidFill>
                <a:effectLst>
                  <a:outerShdw blurRad="76200" dist="19050" dir="5400000">
                    <a:srgbClr val="000000">
                      <a:alpha val="35000"/>
                    </a:srgbClr>
                  </a:outerShdw>
                </a:effectLst>
                <a:latin typeface="Source Han Sans SC"/>
                <a:ea typeface="Source Han Sans SC"/>
              </a:rPr>
              <a:t>月</a:t>
            </a:r>
            <a:endParaRPr lang="zh-CN" sz="1275">
              <a:solidFill>
                <a:srgbClr val="FFFFFF">
                  <a:alpha val="80000"/>
                </a:srgbClr>
              </a:solidFill>
              <a:effectLst>
                <a:outerShdw blurRad="76200" dist="19050" dir="5400000">
                  <a:srgbClr val="000000">
                    <a:alpha val="35000"/>
                  </a:srgbClr>
                </a:outerShdw>
              </a:effectLst>
              <a:latin typeface="Source Han Sans SC"/>
              <a:ea typeface="Source Han Sans S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" name="" descr="&lt;Slide style={{ width: '1280px', height: '720px', padding: '20px 72px', flexDirection: 'column', background: '#FFFFFF' }}&gt;&#10;  &lt;Box style={{ height: 100, flexDirection: 'row', alignItems: 'flex-end', gap: 16 }}&gt;&#10;    &lt;Box style={{ width: 6, height: 44, background: '#146B4F', borderRadius: 3 }} /&gt;&#10;    &lt;Text style={{ fontSize: 34, fontWeight: 'bold', color: '#1B2A28', fontFamily: '&quot;Source Han Sans SC&quot;, &quot;Noto Sans SC&quot;, &quot;Microsoft YaHei&quot;, sans-serif' }}&gt;人员分工&lt;/Text&gt;&#10;  &lt;/Box&gt;&#10;  &lt;Box style={{ flex: 1, flexDirection: 'row', gap: 44, alignItems: 'center' }}&gt;&#10;    &lt;Box style={{ width: 240, flexDirection: 'column', gap: 16, justifyContent: 'center' }}&gt;&#10;      &lt;Text style={{&#10;        fontSize: 44,&#10;        fontWeight: 'bold',&#10;        color: '#146B4F',&#10;        lineHeight: 1.2,&#10;        fontFamily: '&quot;Source Han Sans SC&quot;, &quot;Noto Sans SC&quot;, &quot;Microsoft YaHei&quot;, sans-serif',&#10;      }}&gt;责任到人&lt;/Text&gt;&#10;      &lt;Text style={{&#10;        fontSize: 18,&#10;        color: 'rgba(27,42,40,0.62)',&#10;        lineHeight: 1.65,&#10;        fontFamily: '&quot;Source Han Sans SC&quot;, &quot;Noto Sans SC&quot;, &quot;Microsoft YaHei&quot;, sans-serif',&#10;      }}&gt;7 类角色覆盖决策、执行、安全、记录与后勤，确保活动忙而不乱。&lt;/Text&gt;&#10;    &lt;/Box&gt;&#10;    &lt;Box style={{ flex: 1, height: 500, flexDirection: 'column' }}&gt;&#10;      &lt;Table&#10;        style={{ width: '100%', height: '100%' }}&#10;        defaultTextStyle={{ fontSize: 15, textAlign: 'left', color: '#1B2A28', fontFamily: '&quot;Source Han Sans SC&quot;, &quot;Noto Sans SC&quot;, &quot;Microsoft YaHei&quot;, sans-serif' }}&#10;        defaultCellStyle={{&#10;          padding: '12px 14px',&#10;          border: {&#10;            left: { width: 1, color: '#E5E9E7' },&#10;            right: { width: 1, color: '#E5E9E7' },&#10;            top: { width: 1, color: '#E5E9E7' },&#10;            bottom: { width: 1, color: '#E5E9E7' },&#10;          },&#10;        }}&#10;        cells={[&#10;          [&#10;            { text: '角色', textStyle: { bold: true, color: '#FFFFFF', fontSize: 16 }, cellStyle: { background: { color: '#146B4F' } } },&#10;            { text: '人员配置', textStyle: { bold: true, color: '#FFFFFF', fontSize: 16 }, cellStyle: { background: { color: '#146B4F' } } },&#10;            { text: '职责', textStyle: { bold: true, color: '#FFFFFF', fontSize: 16 }, cellStyle: { background: { color: '#146B4F' } } },&#10;          ],&#10;          [&#10;            { text: '总指挥', textStyle: { bold: true, color: '#146B4F' } },&#10;            'HRD / 工会主席 1 人',&#10;            '统筹决策、应急指挥、对外协调',&#10;          ],&#10;          [&#10;            { text: '总领队', textStyle: { bold: true, color: '#146B4F' }, cellStyle: { background: { color: 'rgba(20,107,79,0.06)' } } },&#10;            { text: '拓展教练 1 名（外聘）', cellStyle: { background: { color: 'rgba(20,107,79,0.06)' } } },&#10;            { text: '流程主持、规则讲解、控场', cellStyle: { background: { color: 'rgba(20,107,79,0.06)' } } },&#10;          ],&#10;          [&#10;            { text: '副领队', textStyle: { bold: true, color: '#146B4F' } },&#10;            'HR 同事 2 名',&#10;            '分队管理、计分、道具管理',&#10;          ],&#10;          [&#10;            { text: '随队医师', textStyle: { bold: true, color: '#146B4F' }, cellStyle: { background: { color: 'rgba(20,107,79,0.06)' } } },&#10;            { text: '兼职医生 / 急救员 1 名', cellStyle: { background: { color: 'rgba(20,107,79,0.06)' } } },&#10;            { text: '全程跟队，备齐常用药与急救包', cellStyle: { background: { color: 'rgba(20,107,79,0.06)' } } },&#10;          ],&#10;          [&#10;            { text: '摄影摄像', textStyle: { bold: true, color: '#146B4F' } },&#10;            '1 – 2 名（可员工兼任）',&#10;            '全程跟拍，负责后期剪辑',&#10;          ],&#10;          [&#10;            { text: '后勤保障', textStyle: { bold: true, color: '#146B4F' }, cellStyle: { background: { color: 'rgba(20,107,79,0.06)' } } },&#10;            { text: '行政同事 2 名', cellStyle: { background: { color: 'rgba(20,107,79,0.06)' } } },&#10;            { text: '餐饮住宿、交通、物资、保险', cellStyle: { background: { color: 'rgba(20,107,79,0.06)' } } },&#10;          ],&#10;          [&#10;            { text: '每队队长', textStyle: { bold: true, color: '#146B4F' } },&#10;            '每队 1 人（共 5 – 6 人）',&#10;            '带领队员完成挑战、维护秩序',&#10;          ],&#10;        ]}&#10;      /&gt;&#10;    &lt;/Box&gt;&#10;  &lt;/Box&gt;&#10;  &lt;Box style={{ height: 40, flexDirection: 'row', justifyContent: 'space-between', alignItems: 'center' }}&gt;&#10;    &lt;Text style={{ fontSize: 14, color: 'rgba(27,42,40,0.5)', fontFamily: '&quot;Source Han Sans SC&quot;, &quot;Noto Sans SC&quot;, &quot;Microsoft YaHei&quot;, sans-serif' }}&gt;公司户外活动二天团建方案&lt;/Text&gt;&#10;    &lt;Text style={{ fontSize: 14, color: 'rgba(27,42,40,0.5)', fontFamily: '&quot;Inter&quot;, &quot;Helvetica Neue&quot;, Arial, sans-serif' }}&gt;12 / 16&lt;/Text&gt;&#10;  &lt;/Box&gt;&#10;&lt;/Slide&gt;&#10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</p:spPr>
        <p:txBody>
          <a:bodyPr/>
          <a:p/>
        </p:txBody>
      </p:sp>
      <p:sp>
        <p:nvSpPr>
          <p:cNvPr id="11" name="圆角矩形 10"/>
          <p:cNvSpPr/>
          <p:nvPr/>
        </p:nvSpPr>
        <p:spPr>
          <a:xfrm>
            <a:off x="685800" y="723900"/>
            <a:ext cx="57150" cy="419100"/>
          </a:xfrm>
          <a:prstGeom prst="roundRect">
            <a:avLst>
              <a:gd name="adj" fmla="val 50000"/>
            </a:avLst>
          </a:prstGeom>
          <a:solidFill>
            <a:srgbClr val="146B4F"/>
          </a:solidFill>
        </p:spPr>
        <p:txBody>
          <a:bodyPr/>
          <a:p/>
        </p:txBody>
      </p:sp>
      <p:sp>
        <p:nvSpPr>
          <p:cNvPr id="12" name="文本框 11" descr="{&quot;isTemplate&quot;:true,&quot;type&quot;:&quot;text&quot;}"/>
          <p:cNvSpPr txBox="1"/>
          <p:nvPr/>
        </p:nvSpPr>
        <p:spPr>
          <a:xfrm>
            <a:off x="895350" y="752475"/>
            <a:ext cx="1295400" cy="3905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1B2A28"/>
                </a:solidFill>
                <a:latin typeface="Source Han Sans SC"/>
                <a:ea typeface="Source Han Sans SC"/>
              </a:rPr>
              <a:t>人员分工</a:t>
            </a:r>
            <a:endParaRPr lang="zh-CN" sz="2550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13" name="文本框 12" descr="{&quot;isTemplate&quot;:true,&quot;type&quot;:&quot;text&quot;}"/>
          <p:cNvSpPr txBox="1"/>
          <p:nvPr/>
        </p:nvSpPr>
        <p:spPr>
          <a:xfrm>
            <a:off x="685800" y="2828925"/>
            <a:ext cx="2286000" cy="6096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20000"/>
              </a:lnSpc>
            </a:pPr>
            <a:r>
              <a:rPr lang="zh-CN" sz="3300" b="1">
                <a:solidFill>
                  <a:srgbClr val="146B4F"/>
                </a:solidFill>
                <a:latin typeface="Source Han Sans SC"/>
                <a:ea typeface="Source Han Sans SC"/>
              </a:rPr>
              <a:t>责任到人</a:t>
            </a:r>
            <a:endParaRPr lang="zh-CN" sz="3300" b="1">
              <a:solidFill>
                <a:srgbClr val="146B4F"/>
              </a:solidFill>
              <a:latin typeface="Source Han Sans SC"/>
              <a:ea typeface="Source Han Sans SC"/>
            </a:endParaRPr>
          </a:p>
        </p:txBody>
      </p:sp>
      <p:sp>
        <p:nvSpPr>
          <p:cNvPr id="14" name="文本框 13" descr="{&quot;isTemplate&quot;:true,&quot;type&quot;:&quot;text&quot;}"/>
          <p:cNvSpPr txBox="1"/>
          <p:nvPr/>
        </p:nvSpPr>
        <p:spPr>
          <a:xfrm>
            <a:off x="685800" y="3590925"/>
            <a:ext cx="2286000" cy="1019175"/>
          </a:xfrm>
          <a:prstGeom prst="rect">
            <a:avLst/>
          </a:prstGeom>
        </p:spPr>
        <p:txBody>
          <a:bodyPr wrap="square" lIns="0" tIns="0" rIns="0" bIns="0">
            <a:normAutofit/>
          </a:bodyPr>
          <a:p>
            <a:pPr>
              <a:lnSpc>
                <a:spcPct val="165000"/>
              </a:lnSpc>
            </a:pPr>
            <a:r>
              <a:rPr lang="en-US" sz="1350">
                <a:solidFill>
                  <a:srgbClr val="1B2A28">
                    <a:alpha val="62000"/>
                  </a:srgbClr>
                </a:solidFill>
                <a:latin typeface="Source Han Sans SC"/>
                <a:ea typeface="Source Han Sans SC"/>
              </a:rPr>
              <a:t>7 </a:t>
            </a:r>
            <a:r>
              <a:rPr lang="zh-CN" sz="1350">
                <a:solidFill>
                  <a:srgbClr val="1B2A28">
                    <a:alpha val="62000"/>
                  </a:srgbClr>
                </a:solidFill>
                <a:latin typeface="Source Han Sans SC"/>
                <a:ea typeface="Source Han Sans SC"/>
              </a:rPr>
              <a:t>类角色覆盖决策、执行、安全、记录与后勤，确保活动忙而不乱。</a:t>
            </a:r>
            <a:endParaRPr lang="zh-CN" sz="1350">
              <a:solidFill>
                <a:srgbClr val="1B2A28">
                  <a:alpha val="62000"/>
                </a:srgbClr>
              </a:solidFill>
              <a:latin typeface="Source Han Sans SC"/>
              <a:ea typeface="Source Han Sans SC"/>
            </a:endParaRPr>
          </a:p>
        </p:txBody>
      </p:sp>
      <p:graphicFrame>
        <p:nvGraphicFramePr>
          <p:cNvPr id="15" name="表格 14"/>
          <p:cNvGraphicFramePr/>
          <p:nvPr/>
        </p:nvGraphicFramePr>
        <p:xfrm>
          <a:off x="3390900" y="1333500"/>
          <a:ext cx="8115300" cy="4762502"/>
        </p:xfrm>
        <a:graphic>
          <a:graphicData uri="http://schemas.openxmlformats.org/drawingml/2006/table">
            <a:tbl>
              <a:tblPr/>
              <a:tblGrid>
                <a:gridCol w="1233781"/>
                <a:gridCol w="2988728"/>
                <a:gridCol w="3892791"/>
              </a:tblGrid>
              <a:tr h="628022"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</a:rPr>
                        <a:t>角色</a:t>
                      </a:r>
                      <a:endParaRPr sz="1200" b="1">
                        <a:solidFill>
                          <a:srgbClr val="FFFFFF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46B4F"/>
                    </a:solidFill>
                  </a:tcPr>
                </a:tc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</a:rPr>
                        <a:t>人员配置</a:t>
                      </a:r>
                      <a:endParaRPr sz="1200" b="1">
                        <a:solidFill>
                          <a:srgbClr val="FFFFFF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46B4F"/>
                    </a:solidFill>
                  </a:tcPr>
                </a:tc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</a:rPr>
                        <a:t>职责</a:t>
                      </a:r>
                      <a:endParaRPr sz="1200" b="1">
                        <a:solidFill>
                          <a:srgbClr val="FFFFFF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46B4F"/>
                    </a:solidFill>
                  </a:tcPr>
                </a:tc>
              </a:tr>
              <a:tr h="590640"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125" b="1">
                          <a:solidFill>
                            <a:srgbClr val="146B4F"/>
                          </a:solidFill>
                          <a:latin typeface="Source Han Sans SC"/>
                          <a:ea typeface="Source Han Sans SC"/>
                        </a:rPr>
                        <a:t>总指挥</a:t>
                      </a:r>
                      <a:endParaRPr sz="1125" b="1">
                        <a:solidFill>
                          <a:srgbClr val="146B4F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125">
                          <a:solidFill>
                            <a:srgbClr val="1B2A28"/>
                          </a:solidFill>
                          <a:latin typeface="Source Han Sans SC"/>
                          <a:ea typeface="Source Han Sans SC"/>
                        </a:rPr>
                        <a:t>HRD / 工会主席 1 人</a:t>
                      </a:r>
                      <a:endParaRPr sz="1125">
                        <a:solidFill>
                          <a:srgbClr val="1B2A28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125">
                          <a:solidFill>
                            <a:srgbClr val="1B2A28"/>
                          </a:solidFill>
                          <a:latin typeface="Source Han Sans SC"/>
                          <a:ea typeface="Source Han Sans SC"/>
                        </a:rPr>
                        <a:t>统筹决策、应急指挥、对外协调</a:t>
                      </a:r>
                      <a:endParaRPr sz="1125">
                        <a:solidFill>
                          <a:srgbClr val="1B2A28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90640"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125" b="1">
                          <a:solidFill>
                            <a:srgbClr val="146B4F"/>
                          </a:solidFill>
                          <a:latin typeface="Source Han Sans SC"/>
                          <a:ea typeface="Source Han Sans SC"/>
                        </a:rPr>
                        <a:t>总领队</a:t>
                      </a:r>
                      <a:endParaRPr sz="1125" b="1">
                        <a:solidFill>
                          <a:srgbClr val="146B4F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46B4F">
                        <a:alpha val="6000"/>
                      </a:srgbClr>
                    </a:solidFill>
                  </a:tcPr>
                </a:tc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125">
                          <a:solidFill>
                            <a:srgbClr val="1B2A28"/>
                          </a:solidFill>
                          <a:latin typeface="Source Han Sans SC"/>
                          <a:ea typeface="Source Han Sans SC"/>
                        </a:rPr>
                        <a:t>拓展教练 1 名（外聘）</a:t>
                      </a:r>
                      <a:endParaRPr sz="1125">
                        <a:solidFill>
                          <a:srgbClr val="1B2A28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46B4F">
                        <a:alpha val="6000"/>
                      </a:srgbClr>
                    </a:solidFill>
                  </a:tcPr>
                </a:tc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125">
                          <a:solidFill>
                            <a:srgbClr val="1B2A28"/>
                          </a:solidFill>
                          <a:latin typeface="Source Han Sans SC"/>
                          <a:ea typeface="Source Han Sans SC"/>
                        </a:rPr>
                        <a:t>流程主持、规则讲解、控场</a:t>
                      </a:r>
                      <a:endParaRPr sz="1125">
                        <a:solidFill>
                          <a:srgbClr val="1B2A28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46B4F">
                        <a:alpha val="6000"/>
                      </a:srgbClr>
                    </a:solidFill>
                  </a:tcPr>
                </a:tc>
              </a:tr>
              <a:tr h="590640"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125" b="1">
                          <a:solidFill>
                            <a:srgbClr val="146B4F"/>
                          </a:solidFill>
                          <a:latin typeface="Source Han Sans SC"/>
                          <a:ea typeface="Source Han Sans SC"/>
                        </a:rPr>
                        <a:t>副领队</a:t>
                      </a:r>
                      <a:endParaRPr sz="1125" b="1">
                        <a:solidFill>
                          <a:srgbClr val="146B4F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125">
                          <a:solidFill>
                            <a:srgbClr val="1B2A28"/>
                          </a:solidFill>
                          <a:latin typeface="Source Han Sans SC"/>
                          <a:ea typeface="Source Han Sans SC"/>
                        </a:rPr>
                        <a:t>HR 同事 2 名</a:t>
                      </a:r>
                      <a:endParaRPr sz="1125">
                        <a:solidFill>
                          <a:srgbClr val="1B2A28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125">
                          <a:solidFill>
                            <a:srgbClr val="1B2A28"/>
                          </a:solidFill>
                          <a:latin typeface="Source Han Sans SC"/>
                          <a:ea typeface="Source Han Sans SC"/>
                        </a:rPr>
                        <a:t>分队管理、计分、道具管理</a:t>
                      </a:r>
                      <a:endParaRPr sz="1125">
                        <a:solidFill>
                          <a:srgbClr val="1B2A28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90640"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125" b="1">
                          <a:solidFill>
                            <a:srgbClr val="146B4F"/>
                          </a:solidFill>
                          <a:latin typeface="Source Han Sans SC"/>
                          <a:ea typeface="Source Han Sans SC"/>
                        </a:rPr>
                        <a:t>随队医师</a:t>
                      </a:r>
                      <a:endParaRPr sz="1125" b="1">
                        <a:solidFill>
                          <a:srgbClr val="146B4F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46B4F">
                        <a:alpha val="6000"/>
                      </a:srgbClr>
                    </a:solidFill>
                  </a:tcPr>
                </a:tc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125">
                          <a:solidFill>
                            <a:srgbClr val="1B2A28"/>
                          </a:solidFill>
                          <a:latin typeface="Source Han Sans SC"/>
                          <a:ea typeface="Source Han Sans SC"/>
                        </a:rPr>
                        <a:t>兼职医生 / 急救员 1 名</a:t>
                      </a:r>
                      <a:endParaRPr sz="1125">
                        <a:solidFill>
                          <a:srgbClr val="1B2A28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46B4F">
                        <a:alpha val="6000"/>
                      </a:srgbClr>
                    </a:solidFill>
                  </a:tcPr>
                </a:tc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125">
                          <a:solidFill>
                            <a:srgbClr val="1B2A28"/>
                          </a:solidFill>
                          <a:latin typeface="Source Han Sans SC"/>
                          <a:ea typeface="Source Han Sans SC"/>
                        </a:rPr>
                        <a:t>全程跟队，备齐常用药与急救包</a:t>
                      </a:r>
                      <a:endParaRPr sz="1125">
                        <a:solidFill>
                          <a:srgbClr val="1B2A28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46B4F">
                        <a:alpha val="6000"/>
                      </a:srgbClr>
                    </a:solidFill>
                  </a:tcPr>
                </a:tc>
              </a:tr>
              <a:tr h="590640"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125" b="1">
                          <a:solidFill>
                            <a:srgbClr val="146B4F"/>
                          </a:solidFill>
                          <a:latin typeface="Source Han Sans SC"/>
                          <a:ea typeface="Source Han Sans SC"/>
                        </a:rPr>
                        <a:t>摄影摄像</a:t>
                      </a:r>
                      <a:endParaRPr sz="1125" b="1">
                        <a:solidFill>
                          <a:srgbClr val="146B4F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125">
                          <a:solidFill>
                            <a:srgbClr val="1B2A28"/>
                          </a:solidFill>
                          <a:latin typeface="Source Han Sans SC"/>
                          <a:ea typeface="Source Han Sans SC"/>
                        </a:rPr>
                        <a:t>1 – 2 名（可员工兼任）</a:t>
                      </a:r>
                      <a:endParaRPr sz="1125">
                        <a:solidFill>
                          <a:srgbClr val="1B2A28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125">
                          <a:solidFill>
                            <a:srgbClr val="1B2A28"/>
                          </a:solidFill>
                          <a:latin typeface="Source Han Sans SC"/>
                          <a:ea typeface="Source Han Sans SC"/>
                        </a:rPr>
                        <a:t>全程跟拍，负责后期剪辑</a:t>
                      </a:r>
                      <a:endParaRPr sz="1125">
                        <a:solidFill>
                          <a:srgbClr val="1B2A28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90640"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125" b="1">
                          <a:solidFill>
                            <a:srgbClr val="146B4F"/>
                          </a:solidFill>
                          <a:latin typeface="Source Han Sans SC"/>
                          <a:ea typeface="Source Han Sans SC"/>
                        </a:rPr>
                        <a:t>后勤保障</a:t>
                      </a:r>
                      <a:endParaRPr sz="1125" b="1">
                        <a:solidFill>
                          <a:srgbClr val="146B4F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46B4F">
                        <a:alpha val="6000"/>
                      </a:srgbClr>
                    </a:solidFill>
                  </a:tcPr>
                </a:tc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125">
                          <a:solidFill>
                            <a:srgbClr val="1B2A28"/>
                          </a:solidFill>
                          <a:latin typeface="Source Han Sans SC"/>
                          <a:ea typeface="Source Han Sans SC"/>
                        </a:rPr>
                        <a:t>行政同事 2 名</a:t>
                      </a:r>
                      <a:endParaRPr sz="1125">
                        <a:solidFill>
                          <a:srgbClr val="1B2A28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46B4F">
                        <a:alpha val="6000"/>
                      </a:srgbClr>
                    </a:solidFill>
                  </a:tcPr>
                </a:tc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125">
                          <a:solidFill>
                            <a:srgbClr val="1B2A28"/>
                          </a:solidFill>
                          <a:latin typeface="Source Han Sans SC"/>
                          <a:ea typeface="Source Han Sans SC"/>
                        </a:rPr>
                        <a:t>餐饮住宿、交通、物资、保险</a:t>
                      </a:r>
                      <a:endParaRPr sz="1125">
                        <a:solidFill>
                          <a:srgbClr val="1B2A28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46B4F">
                        <a:alpha val="6000"/>
                      </a:srgbClr>
                    </a:solidFill>
                  </a:tcPr>
                </a:tc>
              </a:tr>
              <a:tr h="590640"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125" b="1">
                          <a:solidFill>
                            <a:srgbClr val="146B4F"/>
                          </a:solidFill>
                          <a:latin typeface="Source Han Sans SC"/>
                          <a:ea typeface="Source Han Sans SC"/>
                        </a:rPr>
                        <a:t>每队队长</a:t>
                      </a:r>
                      <a:endParaRPr sz="1125" b="1">
                        <a:solidFill>
                          <a:srgbClr val="146B4F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125">
                          <a:solidFill>
                            <a:srgbClr val="1B2A28"/>
                          </a:solidFill>
                          <a:latin typeface="Source Han Sans SC"/>
                          <a:ea typeface="Source Han Sans SC"/>
                        </a:rPr>
                        <a:t>每队 1 人（共 5 – 6 人）</a:t>
                      </a:r>
                      <a:endParaRPr sz="1125">
                        <a:solidFill>
                          <a:srgbClr val="1B2A28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125">
                          <a:solidFill>
                            <a:srgbClr val="1B2A28"/>
                          </a:solidFill>
                          <a:latin typeface="Source Han Sans SC"/>
                          <a:ea typeface="Source Han Sans SC"/>
                        </a:rPr>
                        <a:t>带领队员完成挑战、维护秩序</a:t>
                      </a:r>
                      <a:endParaRPr sz="1125">
                        <a:solidFill>
                          <a:srgbClr val="1B2A28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6" name="文本框 15" descr="{&quot;isTemplate&quot;:true,&quot;type&quot;:&quot;text&quot;}"/>
          <p:cNvSpPr txBox="1"/>
          <p:nvPr/>
        </p:nvSpPr>
        <p:spPr>
          <a:xfrm>
            <a:off x="685800" y="6400800"/>
            <a:ext cx="16002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1B2A28">
                    <a:alpha val="50000"/>
                  </a:srgbClr>
                </a:solidFill>
                <a:latin typeface="Source Han Sans SC"/>
                <a:ea typeface="Source Han Sans SC"/>
              </a:rPr>
              <a:t>公司户外活动二天团建方案</a:t>
            </a:r>
            <a:endParaRPr lang="zh-CN" sz="1050">
              <a:solidFill>
                <a:srgbClr val="1B2A28">
                  <a:alpha val="50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17" name="文本框 16" descr="{&quot;isTemplate&quot;:true,&quot;type&quot;:&quot;text&quot;}"/>
          <p:cNvSpPr txBox="1"/>
          <p:nvPr/>
        </p:nvSpPr>
        <p:spPr>
          <a:xfrm>
            <a:off x="11096625" y="6400800"/>
            <a:ext cx="409575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1B2A28">
                    <a:alpha val="50000"/>
                  </a:srgbClr>
                </a:solidFill>
                <a:latin typeface="Inter"/>
                <a:ea typeface="Inter"/>
              </a:rPr>
              <a:t>12 / 16</a:t>
            </a:r>
            <a:endParaRPr lang="en-US" sz="1050">
              <a:solidFill>
                <a:srgbClr val="1B2A28">
                  <a:alpha val="50000"/>
                </a:srgbClr>
              </a:solidFill>
              <a:latin typeface="Inter"/>
              <a:ea typeface="Inter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8" name="" descr="&lt;Slide style={{ width: '1280px', height: '720px', padding: '20px 72px', flexDirection: 'column', background: '#FFFFFF' }}&gt;&#10;  &lt;Box style={{ height: 100, flexDirection: 'row', alignItems: 'flex-end', gap: 16 }}&gt;&#10;    &lt;Box style={{ width: 6, height: 44, background: '#146B4F', borderRadius: 3 }} /&gt;&#10;    &lt;Text style={{ fontSize: 34, fontWeight: 'bold', color: '#1B2A28', fontFamily: '&quot;Source Han Sans SC&quot;, &quot;Noto Sans SC&quot;, &quot;Microsoft YaHei&quot;, sans-serif' }}&gt;预算明细&lt;/Text&gt;&#10;  &lt;/Box&gt;&#10;  &lt;Box style={{ flex: 1, flexDirection: 'row', gap: 48, alignItems: 'center' }}&gt;&#10;    &lt;Box style={{ width: 560, flexDirection: 'column', gap: 18, justifyContent: 'center' }}&gt;&#10;      &lt;Box style={{ flexDirection: 'column', gap: 6 }}&gt;&#10;        &lt;Text style={{&#10;          fontSize: 102,&#10;          fontWeight: 'bold',&#10;          color: '#146B4F',&#10;          lineHeight: 1,&#10;          fontFamily: '&quot;Inter&quot;, &quot;Helvetica Neue&quot;, Arial, sans-serif',&#10;        }}&gt;¥ 49,000&lt;/Text&gt;&#10;        &lt;Text style={{&#10;          fontSize: 36,&#10;          fontWeight: 'bold',&#10;          color: '#E8873A',&#10;          lineHeight: 1.2,&#10;          fontFamily: '&quot;Inter&quot;, &quot;Helvetica Neue&quot;, Arial, sans-serif',&#10;        }}&gt;人均约 ¥ 980&lt;/Text&gt;&#10;      &lt;/Box&gt;&#10;      &lt;Box style={{ width: 72, height: 6, background: '#E8873A', borderRadius: 3 }} /&gt;&#10;      &lt;Text style={{&#10;        fontSize: 18,&#10;        color: 'rgba(27,42,40,0.82)',&#10;        lineHeight: 1.65,&#10;        fontFamily: '&quot;Source Han Sans SC&quot;, &quot;Noto Sans SC&quot;, &quot;Microsoft YaHei&quot;, sans-serif',&#10;      }}&gt;按 50 人测算，人均约 980 元，落在 800–1200 元预算带中位；住宿与餐饮占比最高，符合两天一夜团建的成本结构。&lt;/Text&gt;&#10;      &lt;Text style={{&#10;        fontSize: 14,&#10;        color: 'rgba(27,42,40,0.55)',&#10;        lineHeight: 1.55,&#10;        fontFamily: '&quot;Source Han Sans SC&quot;, &quot;Noto Sans SC&quot;, &quot;Microsoft YaHei&quot;, sans-serif',&#10;      }}&gt;注：实际参与人数变化时按比例调整；最终报价以选定地接社合同为准。&lt;/Text&gt;&#10;    &lt;/Box&gt;&#10;    &lt;Box style={{ width: 520, height: 500, flexDirection: 'column', gap: 12 }}&gt;&#10;      &lt;Chart&#10;        style={{ width: '100%', height: '100%' }}&#10;        chartType='doughnutChart'&#10;        title='费用构成（按 50 人测算）'&#10;        titleColor='#1B2A28'&#10;        showLegend={true}&#10;        showDataLabels={true}&#10;        legendColor='#4A5A57'&#10;        dataLabelColor='#FFFFFF'&#10;        colors={['#146B4F', '#4FAE8C', '#E8873A', '#1B8A66', '#78C9A8', '#F2A86C', '#0F5540', '#6B7C78']}&#10;        background='rgba(20,107,79,0.04)'&#10;        data={[&#10;          ['项目', '金额（元）'],&#10;          ['住宿', 14000],&#10;          ['正餐', 10000],&#10;          ['拓展教练与器材', 8000],&#10;          ['往返大巴', 6000],&#10;          ['活动道具与奖品', 5000],&#10;          ['摄影摄像与后期', 3000],&#10;          ['应急备用金', 2000],&#10;          ['保险', 1000],&#10;        ]}&#10;      /&gt;&#10;    &lt;/Box&gt;&#10;  &lt;/Box&gt;&#10;  &lt;Box style={{ height: 40, flexDirection: 'row', justifyContent: 'space-between', alignItems: 'center' }}&gt;&#10;    &lt;Text style={{ fontSize: 14, color: 'rgba(27,42,40,0.5)', fontFamily: '&quot;Source Han Sans SC&quot;, &quot;Noto Sans SC&quot;, &quot;Microsoft YaHei&quot;, sans-serif' }}&gt;公司户外活动二天团建方案&lt;/Text&gt;&#10;    &lt;Text style={{ fontSize: 14, color: 'rgba(27,42,40,0.5)', fontFamily: '&quot;Inter&quot;, &quot;Helvetica Neue&quot;, Arial, sans-serif' }}&gt;13 / 16&lt;/Text&gt;&#10;  &lt;/Box&gt;&#10;&lt;/Slide&gt;&#10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</p:spPr>
        <p:txBody>
          <a:bodyPr/>
          <a:p/>
        </p:txBody>
      </p:sp>
      <p:sp>
        <p:nvSpPr>
          <p:cNvPr id="20" name="圆角矩形 19"/>
          <p:cNvSpPr/>
          <p:nvPr/>
        </p:nvSpPr>
        <p:spPr>
          <a:xfrm>
            <a:off x="685800" y="723900"/>
            <a:ext cx="57150" cy="419100"/>
          </a:xfrm>
          <a:prstGeom prst="roundRect">
            <a:avLst>
              <a:gd name="adj" fmla="val 50000"/>
            </a:avLst>
          </a:prstGeom>
          <a:solidFill>
            <a:srgbClr val="146B4F"/>
          </a:solidFill>
        </p:spPr>
        <p:txBody>
          <a:bodyPr/>
          <a:p/>
        </p:txBody>
      </p:sp>
      <p:sp>
        <p:nvSpPr>
          <p:cNvPr id="21" name="文本框 20" descr="{&quot;isTemplate&quot;:true,&quot;type&quot;:&quot;text&quot;}"/>
          <p:cNvSpPr txBox="1"/>
          <p:nvPr/>
        </p:nvSpPr>
        <p:spPr>
          <a:xfrm>
            <a:off x="895350" y="752475"/>
            <a:ext cx="1295400" cy="3905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1B2A28"/>
                </a:solidFill>
                <a:latin typeface="Source Han Sans SC"/>
                <a:ea typeface="Source Han Sans SC"/>
              </a:rPr>
              <a:t>预算明细</a:t>
            </a:r>
            <a:endParaRPr lang="zh-CN" sz="2550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22" name="文本框 21" descr="{&quot;isTemplate&quot;:true,&quot;type&quot;:&quot;text&quot;}"/>
          <p:cNvSpPr txBox="1"/>
          <p:nvPr/>
        </p:nvSpPr>
        <p:spPr>
          <a:xfrm>
            <a:off x="685800" y="2095500"/>
            <a:ext cx="5334000" cy="11715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7650" b="1">
                <a:solidFill>
                  <a:srgbClr val="146B4F"/>
                </a:solidFill>
                <a:latin typeface="Inter"/>
                <a:ea typeface="Inter"/>
              </a:rPr>
              <a:t>¥ 49,000</a:t>
            </a:r>
            <a:endParaRPr lang="en-US" sz="7650" b="1">
              <a:solidFill>
                <a:srgbClr val="146B4F"/>
              </a:solidFill>
              <a:latin typeface="Inter"/>
              <a:ea typeface="Inter"/>
            </a:endParaRPr>
          </a:p>
        </p:txBody>
      </p:sp>
      <p:sp>
        <p:nvSpPr>
          <p:cNvPr id="23" name="文本框 22" descr="{&quot;isTemplate&quot;:true,&quot;type&quot;:&quot;text&quot;}"/>
          <p:cNvSpPr txBox="1"/>
          <p:nvPr/>
        </p:nvSpPr>
        <p:spPr>
          <a:xfrm>
            <a:off x="685800" y="3324225"/>
            <a:ext cx="5334000" cy="4953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20000"/>
              </a:lnSpc>
            </a:pPr>
            <a:r>
              <a:rPr lang="zh-CN" sz="2700" b="1">
                <a:solidFill>
                  <a:srgbClr val="E8873A"/>
                </a:solidFill>
                <a:latin typeface="Inter"/>
                <a:ea typeface="Inter"/>
              </a:rPr>
              <a:t>人均约</a:t>
            </a:r>
            <a:r>
              <a:rPr lang="en-US" sz="2700" b="1">
                <a:solidFill>
                  <a:srgbClr val="E8873A"/>
                </a:solidFill>
                <a:latin typeface="Inter"/>
                <a:ea typeface="Inter"/>
              </a:rPr>
              <a:t> ¥ 980</a:t>
            </a:r>
            <a:endParaRPr lang="en-US" sz="2700" b="1">
              <a:solidFill>
                <a:srgbClr val="E8873A"/>
              </a:solidFill>
              <a:latin typeface="Inter"/>
              <a:ea typeface="Inter"/>
            </a:endParaRPr>
          </a:p>
        </p:txBody>
      </p:sp>
      <p:sp>
        <p:nvSpPr>
          <p:cNvPr id="24" name="圆角矩形 23"/>
          <p:cNvSpPr/>
          <p:nvPr/>
        </p:nvSpPr>
        <p:spPr>
          <a:xfrm>
            <a:off x="685800" y="3990975"/>
            <a:ext cx="685800" cy="57150"/>
          </a:xfrm>
          <a:prstGeom prst="roundRect">
            <a:avLst>
              <a:gd name="adj" fmla="val 50000"/>
            </a:avLst>
          </a:prstGeom>
          <a:solidFill>
            <a:srgbClr val="E8873A"/>
          </a:solidFill>
        </p:spPr>
        <p:txBody>
          <a:bodyPr/>
          <a:p/>
        </p:txBody>
      </p:sp>
      <p:sp>
        <p:nvSpPr>
          <p:cNvPr id="25" name="文本框 24" descr="{&quot;isTemplate&quot;:true,&quot;type&quot;:&quot;text&quot;}"/>
          <p:cNvSpPr txBox="1"/>
          <p:nvPr/>
        </p:nvSpPr>
        <p:spPr>
          <a:xfrm>
            <a:off x="685800" y="4219575"/>
            <a:ext cx="5334000" cy="685800"/>
          </a:xfrm>
          <a:prstGeom prst="rect">
            <a:avLst/>
          </a:prstGeom>
        </p:spPr>
        <p:txBody>
          <a:bodyPr wrap="square" lIns="0" tIns="0" rIns="0" bIns="0">
            <a:normAutofit/>
          </a:bodyPr>
          <a:p>
            <a:pPr>
              <a:lnSpc>
                <a:spcPct val="165000"/>
              </a:lnSpc>
            </a:pPr>
            <a:r>
              <a:rPr lang="zh-CN" sz="1350">
                <a:solidFill>
                  <a:srgbClr val="1B2A28">
                    <a:alpha val="82000"/>
                  </a:srgbClr>
                </a:solidFill>
                <a:latin typeface="Source Han Sans SC"/>
                <a:ea typeface="Source Han Sans SC"/>
              </a:rPr>
              <a:t>按</a:t>
            </a:r>
            <a:r>
              <a:rPr lang="en-US" sz="1350">
                <a:solidFill>
                  <a:srgbClr val="1B2A28">
                    <a:alpha val="82000"/>
                  </a:srgbClr>
                </a:solidFill>
                <a:latin typeface="Source Han Sans SC"/>
                <a:ea typeface="Source Han Sans SC"/>
              </a:rPr>
              <a:t> 50 </a:t>
            </a:r>
            <a:r>
              <a:rPr lang="zh-CN" sz="1350">
                <a:solidFill>
                  <a:srgbClr val="1B2A28">
                    <a:alpha val="82000"/>
                  </a:srgbClr>
                </a:solidFill>
                <a:latin typeface="Source Han Sans SC"/>
                <a:ea typeface="Source Han Sans SC"/>
              </a:rPr>
              <a:t>人测算，人均约</a:t>
            </a:r>
            <a:r>
              <a:rPr lang="en-US" sz="1350">
                <a:solidFill>
                  <a:srgbClr val="1B2A28">
                    <a:alpha val="82000"/>
                  </a:srgbClr>
                </a:solidFill>
                <a:latin typeface="Source Han Sans SC"/>
                <a:ea typeface="Source Han Sans SC"/>
              </a:rPr>
              <a:t> 980 </a:t>
            </a:r>
            <a:r>
              <a:rPr lang="zh-CN" sz="1350">
                <a:solidFill>
                  <a:srgbClr val="1B2A28">
                    <a:alpha val="82000"/>
                  </a:srgbClr>
                </a:solidFill>
                <a:latin typeface="Source Han Sans SC"/>
                <a:ea typeface="Source Han Sans SC"/>
              </a:rPr>
              <a:t>元，落在</a:t>
            </a:r>
            <a:r>
              <a:rPr lang="en-US" sz="1350">
                <a:solidFill>
                  <a:srgbClr val="1B2A28">
                    <a:alpha val="82000"/>
                  </a:srgbClr>
                </a:solidFill>
                <a:latin typeface="Source Han Sans SC"/>
                <a:ea typeface="Source Han Sans SC"/>
              </a:rPr>
              <a:t> 800–1200 </a:t>
            </a:r>
            <a:r>
              <a:rPr lang="zh-CN" sz="1350">
                <a:solidFill>
                  <a:srgbClr val="1B2A28">
                    <a:alpha val="82000"/>
                  </a:srgbClr>
                </a:solidFill>
                <a:latin typeface="Source Han Sans SC"/>
                <a:ea typeface="Source Han Sans SC"/>
              </a:rPr>
              <a:t>元预算带中位；住宿与餐饮占比最高，符合两天一夜团建的成本结构。</a:t>
            </a:r>
            <a:endParaRPr lang="zh-CN" sz="1350">
              <a:solidFill>
                <a:srgbClr val="1B2A28">
                  <a:alpha val="82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26" name="文本框 25" descr="{&quot;isTemplate&quot;:true,&quot;type&quot;:&quot;text&quot;}"/>
          <p:cNvSpPr txBox="1"/>
          <p:nvPr/>
        </p:nvSpPr>
        <p:spPr>
          <a:xfrm>
            <a:off x="685800" y="5076825"/>
            <a:ext cx="5334000" cy="2571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55000"/>
              </a:lnSpc>
            </a:pPr>
            <a:r>
              <a:rPr lang="zh-CN" sz="1050">
                <a:solidFill>
                  <a:srgbClr val="1B2A28">
                    <a:alpha val="55000"/>
                  </a:srgbClr>
                </a:solidFill>
                <a:latin typeface="Source Han Sans SC"/>
                <a:ea typeface="Source Han Sans SC"/>
              </a:rPr>
              <a:t>注：实际参与人数变化时按比例调整；最终报价以选定地接社合同为准。</a:t>
            </a:r>
            <a:endParaRPr lang="zh-CN" sz="1050">
              <a:solidFill>
                <a:srgbClr val="1B2A28">
                  <a:alpha val="55000"/>
                </a:srgbClr>
              </a:solidFill>
              <a:latin typeface="Source Han Sans SC"/>
              <a:ea typeface="Source Han Sans SC"/>
            </a:endParaRPr>
          </a:p>
        </p:txBody>
      </p:sp>
      <p:graphicFrame>
        <p:nvGraphicFramePr>
          <p:cNvPr id="27" name="27"/>
          <p:cNvGraphicFramePr/>
          <p:nvPr/>
        </p:nvGraphicFramePr>
        <p:xfrm>
          <a:off x="6477000" y="1333500"/>
          <a:ext cx="4953000" cy="4762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28" name="文本框 27" descr="{&quot;isTemplate&quot;:true,&quot;type&quot;:&quot;text&quot;}"/>
          <p:cNvSpPr txBox="1"/>
          <p:nvPr/>
        </p:nvSpPr>
        <p:spPr>
          <a:xfrm>
            <a:off x="685800" y="6400800"/>
            <a:ext cx="16002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1B2A28">
                    <a:alpha val="50000"/>
                  </a:srgbClr>
                </a:solidFill>
                <a:latin typeface="Source Han Sans SC"/>
                <a:ea typeface="Source Han Sans SC"/>
              </a:rPr>
              <a:t>公司户外活动二天团建方案</a:t>
            </a:r>
            <a:endParaRPr lang="zh-CN" sz="1050">
              <a:solidFill>
                <a:srgbClr val="1B2A28">
                  <a:alpha val="50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29" name="文本框 28" descr="{&quot;isTemplate&quot;:true,&quot;type&quot;:&quot;text&quot;}"/>
          <p:cNvSpPr txBox="1"/>
          <p:nvPr/>
        </p:nvSpPr>
        <p:spPr>
          <a:xfrm>
            <a:off x="11096625" y="6400800"/>
            <a:ext cx="409575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1B2A28">
                    <a:alpha val="50000"/>
                  </a:srgbClr>
                </a:solidFill>
                <a:latin typeface="Inter"/>
                <a:ea typeface="Inter"/>
              </a:rPr>
              <a:t>13 / 16</a:t>
            </a:r>
            <a:endParaRPr lang="en-US" sz="1050">
              <a:solidFill>
                <a:srgbClr val="1B2A28">
                  <a:alpha val="50000"/>
                </a:srgbClr>
              </a:solidFill>
              <a:latin typeface="Inter"/>
              <a:ea typeface="Inter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" descr="&lt;Slide style={{ width: '1280px', height: '720px', padding: '20px 72px', flexDirection: 'column', background: '#FFFFFF' }}&gt;&#10;  &lt;Box style={{ height: 100, flexDirection: 'row', alignItems: 'flex-end', gap: 16 }}&gt;&#10;    &lt;Box style={{ width: 6, height: 44, background: '#146B4F', borderRadius: 3 }} /&gt;&#10;    &lt;Text style={{ fontSize: 34, fontWeight: 'bold', color: '#1B2A28', fontFamily: '&quot;Source Han Sans SC&quot;, &quot;Noto Sans SC&quot;, &quot;Microsoft YaHei&quot;, sans-serif' }}&gt;安全保障与应急预案&lt;/Text&gt;&#10;  &lt;/Box&gt;&#10;  &lt;Box style={{ flex: 1, flexDirection: 'row', gap: 40, alignItems: 'stretch' }}&gt;&#10;    &lt;Box style={{ width: 600, height: 540, borderRadius: 14, overflow: 'hidden', position: 'relative' }}&gt;&#10;      &lt;Image src=&quot;assets/safety.png&quot; style={{ width: '100%', height: '100%', objectFit: 'cover' }} /&gt;&#10;      &lt;Box style={{ position: 'absolute', top: 0, left: 0, width: '100%', height: '100%', background: 'linear-gradient(180deg, rgba(0,0,0,0) 50%, rgba(0,0,0,0.45) 100%)' }} /&gt;&#10;      &lt;Text style={{&#10;        position: 'absolute',&#10;        bottom: 22,&#10;        left: 24,&#10;        fontSize: 22,&#10;        fontWeight: 'bold',&#10;        color: '#FFFFFF',&#10;        textShadow: '0 2px 10px rgba(0,0,0,0.4)',&#10;        fontFamily: '&quot;Source Han Sans SC&quot;, &quot;Noto Sans SC&quot;, &quot;Microsoft YaHei&quot;, sans-serif',&#10;      }}&gt;安全是活动的前提&lt;/Text&gt;&#10;    &lt;/Box&gt;&#10;    &lt;Box style={{ flex: 1, flexDirection: 'column', gap: 14 }}&gt;&#10;      &lt;Box style={{ flexDirection: 'row', gap: 14 }}&gt;&#10;        &lt;Box style={{ flex: 1, flexDirection: 'column', gap: 10, padding: 16, background: 'rgba(20,107,79,0.06)', borderRadius: 12 }}&gt;&#10;          &lt;Box style={{ flexDirection: 'row', gap: 10, alignItems: 'center' }}&gt;&#10;            &lt;Box style={{ width: 34, height: 34, borderRadius: 10, background: '#146B4F', justifyContent: 'center', alignItems: 'center' }}&gt;&#10;              &lt;FAIcon name='clipboard' style={{ fill: '#FFFFFF', width: 17, height: 17 }} /&gt;&#10;            &lt;/Box&gt;&#10;            &lt;Text style={{ fontSize: 18, fontWeight: 'bold', color: '#1B2A28', fontFamily: '&quot;Source Han Sans SC&quot;, &quot;Noto Sans SC&quot;, &quot;Microsoft YaHei&quot;, sans-serif' }}&gt;行前准备&lt;/Text&gt;&#10;          &lt;/Box&gt;&#10;          &lt;Text style={{ fontSize: 14, color: 'rgba(27,42,40,0.75)', lineHeight: 1.5, fontFamily: '&quot;Source Han Sans SC&quot;, &quot;Noto Sans SC&quot;, &quot;Microsoft YaHei&quot;, sans-serif' }}&gt;• 全员购买 2 天短期意外险（保额 50 万 / 人）&lt;/Text&gt;&#10;          &lt;Text style={{ fontSize: 14, color: 'rgba(27,42,40,0.75)', lineHeight: 1.5, fontFamily: '&quot;Source Han Sans SC&quot;, &quot;Noto Sans SC&quot;, &quot;Microsoft YaHei&quot;, sans-serif' }}&gt;• 行前一周发布装备清单&lt;/Text&gt;&#10;          &lt;Text style={{ fontSize: 14, color: 'rgba(27,42,40,0.75)', lineHeight: 1.5, fontFamily: '&quot;Source Han Sans SC&quot;, &quot;Noto Sans SC&quot;, &quot;Microsoft YaHei&quot;, sans-serif' }}&gt;• 签署《健康声明与免责确认书》&lt;/Text&gt;&#10;        &lt;/Box&gt;&#10;        &lt;Box style={{ flex: 1, flexDirection: 'column', gap: 8, padding: 16, background: 'rgba(20,107,79,0.06)', borderRadius: 12 }}&gt;&#10;          &lt;Box style={{ flexDirection: 'row', gap: 10, alignItems: 'center' }}&gt;&#10;            &lt;Box style={{ width: 34, height: 34, borderRadius: 10, background: '#4FAE8C', justifyContent: 'center', alignItems: 'center' }}&gt;&#10;              &lt;FAIcon name='shield-alt' style={{ fill: '#FFFFFF', width: 17, height: 17 }} /&gt;&#10;            &lt;/Box&gt;&#10;            &lt;Text style={{ fontSize: 18, fontWeight: 'bold', color: '#1B2A28', fontFamily: '&quot;Source Han Sans SC&quot;, &quot;Noto Sans SC&quot;, &quot;Microsoft YaHei&quot;, sans-serif' }}&gt;现场保障&lt;/Text&gt;&#10;          &lt;/Box&gt;&#10;          &lt;Text style={{ fontSize: 14, color: 'rgba(27,42,40,0.75)', lineHeight: 1.45, fontFamily: '&quot;Source Han Sans SC&quot;, &quot;Noto Sans SC&quot;, &quot;Microsoft YaHei&quot;, sans-serif' }}&gt;• 随队医师 1 名 + 急救包 2 套 + AED 1 台&lt;/Text&gt;&#10;          &lt;Text style={{ fontSize: 14, color: 'rgba(27,42,40,0.75)', lineHeight: 1.45, fontFamily: '&quot;Source Han Sans SC&quot;, &quot;Noto Sans SC&quot;, &quot;Microsoft YaHei&quot;, sans-serif' }}&gt;• 拓展器材使用前由教练逐一检查&lt;/Text&gt;&#10;          &lt;Text style={{ fontSize: 14, color: 'rgba(27,42,40,0.75)', lineHeight: 1.45, fontFamily: '&quot;Source Han Sans SC&quot;, &quot;Noto Sans SC&quot;, &quot;Microsoft YaHei&quot;, sans-serif' }}&gt;• 徒步路线提前踩点，标注危险路段&lt;/Text&gt;&#10;          &lt;Text style={{ fontSize: 14, color: 'rgba(27,42,40,0.75)', lineHeight: 1.45, fontFamily: '&quot;Source Han Sans SC&quot;, &quot;Noto Sans SC&quot;, &quot;Microsoft YaHei&quot;, sans-serif' }}&gt;• 每队配对讲机，领队每 30 分钟通联&lt;/Text&gt;&#10;        &lt;/Box&gt;&#10;      &lt;/Box&gt;&#10;      &lt;Box style={{ flex: 1, flexDirection: 'column', gap: 10, padding: 16, background: 'rgba(232,135,58,0.08)', borderRadius: 12 }}&gt;&#10;        &lt;Box style={{ flexDirection: 'row', gap: 10, alignItems: 'center' }}&gt;&#10;          &lt;Box style={{ width: 34, height: 34, borderRadius: 10, background: '#E8873A', justifyContent: 'center', alignItems: 'center' }}&gt;&#10;            &lt;FAIcon name='exclamation-circle' style={{ fill: '#FFFFFF', width: 17, height: 17 }} /&gt;&#10;          &lt;/Box&gt;&#10;          &lt;Text style={{ fontSize: 18, fontWeight: 'bold', color: '#1B2A28', fontFamily: '&quot;Source Han Sans SC&quot;, &quot;Noto Sans SC&quot;, &quot;Microsoft YaHei&quot;, sans-serif' }}&gt;应急预案&lt;/Text&gt;&#10;        &lt;/Box&gt;&#10;        &lt;Table&#10;          style={{ width: '100%', height: '100%' }}&#10;          defaultTextStyle={{ fontSize: 13, textAlign: 'left', color: '#1B2A28', fontFamily: '&quot;Source Han Sans SC&quot;, &quot;Noto Sans SC&quot;, &quot;Microsoft YaHei&quot;, sans-serif' }}&#10;          defaultCellStyle={{&#10;            padding: '7px 10px',&#10;            border: {&#10;              left: { width: 1, color: '#E8DED4' },&#10;              right: { width: 1, color: '#E8DED4' },&#10;              top: { width: 1, color: '#E8DED4' },&#10;              bottom: { width: 1, color: '#E8DED4' },&#10;            },&#10;          }}&#10;          cells={[&#10;            [&#10;              { text: '场景', textStyle: { bold: true, color: '#FFFFFF', fontSize: 13 }, cellStyle: { background: { color: '#E8873A' }, width: 90 } },&#10;              { text: '处置流程', textStyle: { bold: true, color: '#FFFFFF', fontSize: 13 }, cellStyle: { background: { color: '#E8873A' } } },&#10;            ],&#10;            ['天气突变', '小雨正常进行；中雨以上调整为室内项目；雷电暴雨立即就近避险并启动返程'],&#10;            ['人员受伤', '现场医师处置；严重者 120 转运，对接最近三甲医院，HR 同步通知家属'],&#10;            ['人员走失', '原地等待 15 分钟；启动全队搜索 + 联系景区；超过 30 分钟报警'],&#10;            ['车辆故障', '备用大巴 30 分钟内抵达；如无法短时修复，分批调度网约车或租车'],&#10;            ['突发疫情', '配足口罩与消毒液；出现发热立即隔离并就近就医；活动必要时延期'],&#10;          ]}&#10;        /&gt;&#10;      &lt;/Box&gt;&#10;    &lt;/Box&gt;&#10;  &lt;/Box&gt;&#10;  &lt;Box style={{ height: 40, flexDirection: 'row', justifyContent: 'space-between', alignItems: 'center' }}&gt;&#10;    &lt;Text style={{ fontSize: 14, color: 'rgba(27,42,40,0.5)', fontFamily: '&quot;Source Han Sans SC&quot;, &quot;Noto Sans SC&quot;, &quot;Microsoft YaHei&quot;, sans-serif' }}&gt;公司户外活动二天团建方案&lt;/Text&gt;&#10;    &lt;Text style={{ fontSize: 14, color: 'rgba(27,42,40,0.5)', fontFamily: '&quot;Inter&quot;, &quot;Helvetica Neue&quot;, Arial, sans-serif' }}&gt;14 / 16&lt;/Text&gt;&#10;  &lt;/Box&gt;&#10;&lt;/Slide&gt;&#10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</p:spPr>
        <p:txBody>
          <a:bodyPr/>
          <a:p/>
        </p:txBody>
      </p:sp>
      <p:sp>
        <p:nvSpPr>
          <p:cNvPr id="32" name="圆角矩形 31"/>
          <p:cNvSpPr/>
          <p:nvPr/>
        </p:nvSpPr>
        <p:spPr>
          <a:xfrm>
            <a:off x="685800" y="723900"/>
            <a:ext cx="57150" cy="419100"/>
          </a:xfrm>
          <a:prstGeom prst="roundRect">
            <a:avLst>
              <a:gd name="adj" fmla="val 50000"/>
            </a:avLst>
          </a:prstGeom>
          <a:solidFill>
            <a:srgbClr val="146B4F"/>
          </a:solidFill>
        </p:spPr>
        <p:txBody>
          <a:bodyPr/>
          <a:p/>
        </p:txBody>
      </p:sp>
      <p:sp>
        <p:nvSpPr>
          <p:cNvPr id="33" name="文本框 32" descr="{&quot;isTemplate&quot;:true,&quot;type&quot;:&quot;text&quot;}"/>
          <p:cNvSpPr txBox="1"/>
          <p:nvPr/>
        </p:nvSpPr>
        <p:spPr>
          <a:xfrm>
            <a:off x="895350" y="752475"/>
            <a:ext cx="2914650" cy="3905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1B2A28"/>
                </a:solidFill>
                <a:latin typeface="Source Han Sans SC"/>
                <a:ea typeface="Source Han Sans SC"/>
              </a:rPr>
              <a:t>安全保障与应急预案</a:t>
            </a:r>
            <a:endParaRPr lang="zh-CN" sz="2550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34" name="圆角矩形 33"/>
          <p:cNvSpPr/>
          <p:nvPr/>
        </p:nvSpPr>
        <p:spPr>
          <a:xfrm>
            <a:off x="6781800" y="1143000"/>
            <a:ext cx="2295525" cy="2800350"/>
          </a:xfrm>
          <a:prstGeom prst="roundRect">
            <a:avLst>
              <a:gd name="adj" fmla="val 4979"/>
            </a:avLst>
          </a:prstGeom>
          <a:solidFill>
            <a:srgbClr val="146B4F">
              <a:alpha val="6000"/>
            </a:srgbClr>
          </a:solidFill>
        </p:spPr>
        <p:txBody>
          <a:bodyPr/>
          <a:p/>
        </p:txBody>
      </p:sp>
      <p:sp>
        <p:nvSpPr>
          <p:cNvPr id="35" name="圆角矩形 34"/>
          <p:cNvSpPr/>
          <p:nvPr/>
        </p:nvSpPr>
        <p:spPr>
          <a:xfrm>
            <a:off x="6934200" y="1295400"/>
            <a:ext cx="323850" cy="323850"/>
          </a:xfrm>
          <a:prstGeom prst="roundRect">
            <a:avLst>
              <a:gd name="adj" fmla="val 29412"/>
            </a:avLst>
          </a:prstGeom>
          <a:solidFill>
            <a:srgbClr val="146B4F"/>
          </a:solidFill>
        </p:spPr>
        <p:txBody>
          <a:bodyPr/>
          <a:p/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019925" y="1381125"/>
            <a:ext cx="161925" cy="161925"/>
          </a:xfrm>
          <a:prstGeom prst="rect">
            <a:avLst/>
          </a:prstGeom>
        </p:spPr>
      </p:pic>
      <p:sp>
        <p:nvSpPr>
          <p:cNvPr id="37" name="文本框 36" descr="{&quot;isTemplate&quot;:true,&quot;type&quot;:&quot;text&quot;}"/>
          <p:cNvSpPr txBox="1"/>
          <p:nvPr/>
        </p:nvSpPr>
        <p:spPr>
          <a:xfrm>
            <a:off x="7353300" y="1352550"/>
            <a:ext cx="685800" cy="2095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1B2A28"/>
                </a:solidFill>
                <a:latin typeface="Source Han Sans SC"/>
                <a:ea typeface="Source Han Sans SC"/>
              </a:rPr>
              <a:t>行前准备</a:t>
            </a:r>
            <a:endParaRPr lang="zh-CN" sz="1350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38" name="文本框 37" descr="{&quot;isTemplate&quot;:true,&quot;type&quot;:&quot;text&quot;}"/>
          <p:cNvSpPr txBox="1"/>
          <p:nvPr/>
        </p:nvSpPr>
        <p:spPr>
          <a:xfrm>
            <a:off x="6934200" y="1714500"/>
            <a:ext cx="1990725" cy="485775"/>
          </a:xfrm>
          <a:prstGeom prst="rect">
            <a:avLst/>
          </a:prstGeom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en-US" sz="1050">
                <a:solidFill>
                  <a:srgbClr val="1B2A28">
                    <a:alpha val="75000"/>
                  </a:srgbClr>
                </a:solidFill>
                <a:latin typeface="Source Han Sans SC"/>
                <a:ea typeface="Source Han Sans SC"/>
              </a:rPr>
              <a:t>• </a:t>
            </a:r>
            <a:r>
              <a:rPr lang="zh-CN" sz="1050">
                <a:solidFill>
                  <a:srgbClr val="1B2A28">
                    <a:alpha val="75000"/>
                  </a:srgbClr>
                </a:solidFill>
                <a:latin typeface="Source Han Sans SC"/>
                <a:ea typeface="Source Han Sans SC"/>
              </a:rPr>
              <a:t>全员购买</a:t>
            </a:r>
            <a:r>
              <a:rPr lang="en-US" sz="1050">
                <a:solidFill>
                  <a:srgbClr val="1B2A28">
                    <a:alpha val="75000"/>
                  </a:srgbClr>
                </a:solidFill>
                <a:latin typeface="Source Han Sans SC"/>
                <a:ea typeface="Source Han Sans SC"/>
              </a:rPr>
              <a:t> 2 </a:t>
            </a:r>
            <a:r>
              <a:rPr lang="zh-CN" sz="1050">
                <a:solidFill>
                  <a:srgbClr val="1B2A28">
                    <a:alpha val="75000"/>
                  </a:srgbClr>
                </a:solidFill>
                <a:latin typeface="Source Han Sans SC"/>
                <a:ea typeface="Source Han Sans SC"/>
              </a:rPr>
              <a:t>天短期意外险（保额</a:t>
            </a:r>
            <a:r>
              <a:rPr lang="en-US" sz="1050">
                <a:solidFill>
                  <a:srgbClr val="1B2A28">
                    <a:alpha val="75000"/>
                  </a:srgbClr>
                </a:solidFill>
                <a:latin typeface="Source Han Sans SC"/>
                <a:ea typeface="Source Han Sans SC"/>
              </a:rPr>
              <a:t> 50 </a:t>
            </a:r>
            <a:r>
              <a:rPr lang="zh-CN" sz="1050">
                <a:solidFill>
                  <a:srgbClr val="1B2A28">
                    <a:alpha val="75000"/>
                  </a:srgbClr>
                </a:solidFill>
                <a:latin typeface="Source Han Sans SC"/>
                <a:ea typeface="Source Han Sans SC"/>
              </a:rPr>
              <a:t>万</a:t>
            </a:r>
            <a:r>
              <a:rPr lang="en-US" sz="1050">
                <a:solidFill>
                  <a:srgbClr val="1B2A28">
                    <a:alpha val="75000"/>
                  </a:srgbClr>
                </a:solidFill>
                <a:latin typeface="Source Han Sans SC"/>
                <a:ea typeface="Source Han Sans SC"/>
              </a:rPr>
              <a:t> / </a:t>
            </a:r>
            <a:r>
              <a:rPr lang="zh-CN" sz="1050">
                <a:solidFill>
                  <a:srgbClr val="1B2A28">
                    <a:alpha val="75000"/>
                  </a:srgbClr>
                </a:solidFill>
                <a:latin typeface="Source Han Sans SC"/>
                <a:ea typeface="Source Han Sans SC"/>
              </a:rPr>
              <a:t>人）</a:t>
            </a:r>
            <a:endParaRPr lang="zh-CN" sz="1050">
              <a:solidFill>
                <a:srgbClr val="1B2A28">
                  <a:alpha val="75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39" name="文本框 38" descr="{&quot;isTemplate&quot;:true,&quot;type&quot;:&quot;text&quot;}"/>
          <p:cNvSpPr txBox="1"/>
          <p:nvPr/>
        </p:nvSpPr>
        <p:spPr>
          <a:xfrm>
            <a:off x="6934200" y="2295525"/>
            <a:ext cx="1990725" cy="2476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en-US" sz="1050">
                <a:solidFill>
                  <a:srgbClr val="1B2A28">
                    <a:alpha val="75000"/>
                  </a:srgbClr>
                </a:solidFill>
                <a:latin typeface="Source Han Sans SC"/>
                <a:ea typeface="Source Han Sans SC"/>
              </a:rPr>
              <a:t>• </a:t>
            </a:r>
            <a:r>
              <a:rPr lang="zh-CN" sz="1050">
                <a:solidFill>
                  <a:srgbClr val="1B2A28">
                    <a:alpha val="75000"/>
                  </a:srgbClr>
                </a:solidFill>
                <a:latin typeface="Source Han Sans SC"/>
                <a:ea typeface="Source Han Sans SC"/>
              </a:rPr>
              <a:t>行前一周发布装备清单</a:t>
            </a:r>
            <a:endParaRPr lang="zh-CN" sz="1050">
              <a:solidFill>
                <a:srgbClr val="1B2A28">
                  <a:alpha val="75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40" name="文本框 39" descr="{&quot;isTemplate&quot;:true,&quot;type&quot;:&quot;text&quot;}"/>
          <p:cNvSpPr txBox="1"/>
          <p:nvPr/>
        </p:nvSpPr>
        <p:spPr>
          <a:xfrm>
            <a:off x="6934200" y="2638425"/>
            <a:ext cx="1990725" cy="485775"/>
          </a:xfrm>
          <a:prstGeom prst="rect">
            <a:avLst/>
          </a:prstGeom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en-US" sz="1050">
                <a:solidFill>
                  <a:srgbClr val="1B2A28">
                    <a:alpha val="75000"/>
                  </a:srgbClr>
                </a:solidFill>
                <a:latin typeface="Source Han Sans SC"/>
                <a:ea typeface="Source Han Sans SC"/>
              </a:rPr>
              <a:t>• </a:t>
            </a:r>
            <a:r>
              <a:rPr lang="zh-CN" sz="1050">
                <a:solidFill>
                  <a:srgbClr val="1B2A28">
                    <a:alpha val="75000"/>
                  </a:srgbClr>
                </a:solidFill>
                <a:latin typeface="Source Han Sans SC"/>
                <a:ea typeface="Source Han Sans SC"/>
              </a:rPr>
              <a:t>签署《健康声明与免责确认书》</a:t>
            </a:r>
            <a:endParaRPr lang="zh-CN" sz="1050">
              <a:solidFill>
                <a:srgbClr val="1B2A28">
                  <a:alpha val="75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41" name="圆角矩形 40"/>
          <p:cNvSpPr/>
          <p:nvPr/>
        </p:nvSpPr>
        <p:spPr>
          <a:xfrm>
            <a:off x="9210675" y="1143000"/>
            <a:ext cx="2295525" cy="2800350"/>
          </a:xfrm>
          <a:prstGeom prst="roundRect">
            <a:avLst>
              <a:gd name="adj" fmla="val 4979"/>
            </a:avLst>
          </a:prstGeom>
          <a:solidFill>
            <a:srgbClr val="146B4F">
              <a:alpha val="6000"/>
            </a:srgbClr>
          </a:solidFill>
        </p:spPr>
        <p:txBody>
          <a:bodyPr/>
          <a:p/>
        </p:txBody>
      </p:sp>
      <p:sp>
        <p:nvSpPr>
          <p:cNvPr id="42" name="圆角矩形 41"/>
          <p:cNvSpPr/>
          <p:nvPr/>
        </p:nvSpPr>
        <p:spPr>
          <a:xfrm>
            <a:off x="9363075" y="1295400"/>
            <a:ext cx="323850" cy="323850"/>
          </a:xfrm>
          <a:prstGeom prst="roundRect">
            <a:avLst>
              <a:gd name="adj" fmla="val 29412"/>
            </a:avLst>
          </a:prstGeom>
          <a:solidFill>
            <a:srgbClr val="4FAE8C"/>
          </a:solidFill>
        </p:spPr>
        <p:txBody>
          <a:bodyPr/>
          <a:p/>
        </p:txBody>
      </p:sp>
      <p:pic>
        <p:nvPicPr>
          <p:cNvPr id="43" name="图片 42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48800" y="1381125"/>
            <a:ext cx="161925" cy="161925"/>
          </a:xfrm>
          <a:prstGeom prst="rect">
            <a:avLst/>
          </a:prstGeom>
        </p:spPr>
      </p:pic>
      <p:sp>
        <p:nvSpPr>
          <p:cNvPr id="44" name="文本框 43" descr="{&quot;isTemplate&quot;:true,&quot;type&quot;:&quot;text&quot;}"/>
          <p:cNvSpPr txBox="1"/>
          <p:nvPr/>
        </p:nvSpPr>
        <p:spPr>
          <a:xfrm>
            <a:off x="9782175" y="1352550"/>
            <a:ext cx="685800" cy="2095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1B2A28"/>
                </a:solidFill>
                <a:latin typeface="Source Han Sans SC"/>
                <a:ea typeface="Source Han Sans SC"/>
              </a:rPr>
              <a:t>现场保障</a:t>
            </a:r>
            <a:endParaRPr lang="zh-CN" sz="1350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45" name="文本框 44" descr="{&quot;isTemplate&quot;:true,&quot;type&quot;:&quot;text&quot;}"/>
          <p:cNvSpPr txBox="1"/>
          <p:nvPr/>
        </p:nvSpPr>
        <p:spPr>
          <a:xfrm>
            <a:off x="9363075" y="1695450"/>
            <a:ext cx="1990725" cy="466725"/>
          </a:xfrm>
          <a:prstGeom prst="rect">
            <a:avLst/>
          </a:prstGeom>
        </p:spPr>
        <p:txBody>
          <a:bodyPr wrap="square" lIns="0" tIns="0" rIns="0" bIns="0">
            <a:normAutofit/>
          </a:bodyPr>
          <a:p>
            <a:pPr>
              <a:lnSpc>
                <a:spcPct val="145000"/>
              </a:lnSpc>
            </a:pPr>
            <a:r>
              <a:rPr lang="en-US" sz="1050">
                <a:solidFill>
                  <a:srgbClr val="1B2A28">
                    <a:alpha val="75000"/>
                  </a:srgbClr>
                </a:solidFill>
                <a:latin typeface="Source Han Sans SC"/>
                <a:ea typeface="Source Han Sans SC"/>
              </a:rPr>
              <a:t>• </a:t>
            </a:r>
            <a:r>
              <a:rPr lang="zh-CN" sz="1050">
                <a:solidFill>
                  <a:srgbClr val="1B2A28">
                    <a:alpha val="75000"/>
                  </a:srgbClr>
                </a:solidFill>
                <a:latin typeface="Source Han Sans SC"/>
                <a:ea typeface="Source Han Sans SC"/>
              </a:rPr>
              <a:t>随队医师</a:t>
            </a:r>
            <a:r>
              <a:rPr lang="en-US" sz="1050">
                <a:solidFill>
                  <a:srgbClr val="1B2A28">
                    <a:alpha val="75000"/>
                  </a:srgbClr>
                </a:solidFill>
                <a:latin typeface="Source Han Sans SC"/>
                <a:ea typeface="Source Han Sans SC"/>
              </a:rPr>
              <a:t> 1 </a:t>
            </a:r>
            <a:r>
              <a:rPr lang="zh-CN" sz="1050">
                <a:solidFill>
                  <a:srgbClr val="1B2A28">
                    <a:alpha val="75000"/>
                  </a:srgbClr>
                </a:solidFill>
                <a:latin typeface="Source Han Sans SC"/>
                <a:ea typeface="Source Han Sans SC"/>
              </a:rPr>
              <a:t>名</a:t>
            </a:r>
            <a:r>
              <a:rPr lang="en-US" sz="1050">
                <a:solidFill>
                  <a:srgbClr val="1B2A28">
                    <a:alpha val="75000"/>
                  </a:srgbClr>
                </a:solidFill>
                <a:latin typeface="Source Han Sans SC"/>
                <a:ea typeface="Source Han Sans SC"/>
              </a:rPr>
              <a:t> + </a:t>
            </a:r>
            <a:r>
              <a:rPr lang="zh-CN" sz="1050">
                <a:solidFill>
                  <a:srgbClr val="1B2A28">
                    <a:alpha val="75000"/>
                  </a:srgbClr>
                </a:solidFill>
                <a:latin typeface="Source Han Sans SC"/>
                <a:ea typeface="Source Han Sans SC"/>
              </a:rPr>
              <a:t>急救包</a:t>
            </a:r>
            <a:r>
              <a:rPr lang="en-US" sz="1050">
                <a:solidFill>
                  <a:srgbClr val="1B2A28">
                    <a:alpha val="75000"/>
                  </a:srgbClr>
                </a:solidFill>
                <a:latin typeface="Source Han Sans SC"/>
                <a:ea typeface="Source Han Sans SC"/>
              </a:rPr>
              <a:t> 2 </a:t>
            </a:r>
            <a:r>
              <a:rPr lang="zh-CN" sz="1050">
                <a:solidFill>
                  <a:srgbClr val="1B2A28">
                    <a:alpha val="75000"/>
                  </a:srgbClr>
                </a:solidFill>
                <a:latin typeface="Source Han Sans SC"/>
                <a:ea typeface="Source Han Sans SC"/>
              </a:rPr>
              <a:t>套</a:t>
            </a:r>
            <a:r>
              <a:rPr lang="en-US" sz="1050">
                <a:solidFill>
                  <a:srgbClr val="1B2A28">
                    <a:alpha val="75000"/>
                  </a:srgbClr>
                </a:solidFill>
                <a:latin typeface="Source Han Sans SC"/>
                <a:ea typeface="Source Han Sans SC"/>
              </a:rPr>
              <a:t> + AED 1 </a:t>
            </a:r>
            <a:r>
              <a:rPr lang="zh-CN" sz="1050">
                <a:solidFill>
                  <a:srgbClr val="1B2A28">
                    <a:alpha val="75000"/>
                  </a:srgbClr>
                </a:solidFill>
                <a:latin typeface="Source Han Sans SC"/>
                <a:ea typeface="Source Han Sans SC"/>
              </a:rPr>
              <a:t>台</a:t>
            </a:r>
            <a:endParaRPr lang="zh-CN" sz="1050">
              <a:solidFill>
                <a:srgbClr val="1B2A28">
                  <a:alpha val="75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46" name="文本框 45" descr="{&quot;isTemplate&quot;:true,&quot;type&quot;:&quot;text&quot;}"/>
          <p:cNvSpPr txBox="1"/>
          <p:nvPr/>
        </p:nvSpPr>
        <p:spPr>
          <a:xfrm>
            <a:off x="9363075" y="2238375"/>
            <a:ext cx="1990725" cy="466725"/>
          </a:xfrm>
          <a:prstGeom prst="rect">
            <a:avLst/>
          </a:prstGeom>
        </p:spPr>
        <p:txBody>
          <a:bodyPr wrap="square" lIns="0" tIns="0" rIns="0" bIns="0">
            <a:normAutofit/>
          </a:bodyPr>
          <a:p>
            <a:pPr>
              <a:lnSpc>
                <a:spcPct val="145000"/>
              </a:lnSpc>
            </a:pPr>
            <a:r>
              <a:rPr lang="en-US" sz="1050">
                <a:solidFill>
                  <a:srgbClr val="1B2A28">
                    <a:alpha val="75000"/>
                  </a:srgbClr>
                </a:solidFill>
                <a:latin typeface="Source Han Sans SC"/>
                <a:ea typeface="Source Han Sans SC"/>
              </a:rPr>
              <a:t>• </a:t>
            </a:r>
            <a:r>
              <a:rPr lang="zh-CN" sz="1050">
                <a:solidFill>
                  <a:srgbClr val="1B2A28">
                    <a:alpha val="75000"/>
                  </a:srgbClr>
                </a:solidFill>
                <a:latin typeface="Source Han Sans SC"/>
                <a:ea typeface="Source Han Sans SC"/>
              </a:rPr>
              <a:t>拓展器材使用前由教练逐一检查</a:t>
            </a:r>
            <a:endParaRPr lang="zh-CN" sz="1050">
              <a:solidFill>
                <a:srgbClr val="1B2A28">
                  <a:alpha val="75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47" name="文本框 46" descr="{&quot;isTemplate&quot;:true,&quot;type&quot;:&quot;text&quot;}"/>
          <p:cNvSpPr txBox="1"/>
          <p:nvPr/>
        </p:nvSpPr>
        <p:spPr>
          <a:xfrm>
            <a:off x="9363075" y="2781300"/>
            <a:ext cx="1990725" cy="466725"/>
          </a:xfrm>
          <a:prstGeom prst="rect">
            <a:avLst/>
          </a:prstGeom>
        </p:spPr>
        <p:txBody>
          <a:bodyPr wrap="square" lIns="0" tIns="0" rIns="0" bIns="0">
            <a:normAutofit/>
          </a:bodyPr>
          <a:p>
            <a:pPr>
              <a:lnSpc>
                <a:spcPct val="145000"/>
              </a:lnSpc>
            </a:pPr>
            <a:r>
              <a:rPr lang="en-US" sz="1050">
                <a:solidFill>
                  <a:srgbClr val="1B2A28">
                    <a:alpha val="75000"/>
                  </a:srgbClr>
                </a:solidFill>
                <a:latin typeface="Source Han Sans SC"/>
                <a:ea typeface="Source Han Sans SC"/>
              </a:rPr>
              <a:t>• </a:t>
            </a:r>
            <a:r>
              <a:rPr lang="zh-CN" sz="1050">
                <a:solidFill>
                  <a:srgbClr val="1B2A28">
                    <a:alpha val="75000"/>
                  </a:srgbClr>
                </a:solidFill>
                <a:latin typeface="Source Han Sans SC"/>
                <a:ea typeface="Source Han Sans SC"/>
              </a:rPr>
              <a:t>徒步路线提前踩点，标注危险路段</a:t>
            </a:r>
            <a:endParaRPr lang="zh-CN" sz="1050">
              <a:solidFill>
                <a:srgbClr val="1B2A28">
                  <a:alpha val="75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48" name="文本框 47" descr="{&quot;isTemplate&quot;:true,&quot;type&quot;:&quot;text&quot;}"/>
          <p:cNvSpPr txBox="1"/>
          <p:nvPr/>
        </p:nvSpPr>
        <p:spPr>
          <a:xfrm>
            <a:off x="9363075" y="3324225"/>
            <a:ext cx="1990725" cy="466725"/>
          </a:xfrm>
          <a:prstGeom prst="rect">
            <a:avLst/>
          </a:prstGeom>
        </p:spPr>
        <p:txBody>
          <a:bodyPr wrap="square" lIns="0" tIns="0" rIns="0" bIns="0">
            <a:normAutofit/>
          </a:bodyPr>
          <a:p>
            <a:pPr>
              <a:lnSpc>
                <a:spcPct val="145000"/>
              </a:lnSpc>
            </a:pPr>
            <a:r>
              <a:rPr lang="en-US" sz="1050">
                <a:solidFill>
                  <a:srgbClr val="1B2A28">
                    <a:alpha val="75000"/>
                  </a:srgbClr>
                </a:solidFill>
                <a:latin typeface="Source Han Sans SC"/>
                <a:ea typeface="Source Han Sans SC"/>
              </a:rPr>
              <a:t>• </a:t>
            </a:r>
            <a:r>
              <a:rPr lang="zh-CN" sz="1050">
                <a:solidFill>
                  <a:srgbClr val="1B2A28">
                    <a:alpha val="75000"/>
                  </a:srgbClr>
                </a:solidFill>
                <a:latin typeface="Source Han Sans SC"/>
                <a:ea typeface="Source Han Sans SC"/>
              </a:rPr>
              <a:t>每队配对讲机，领队每</a:t>
            </a:r>
            <a:r>
              <a:rPr lang="en-US" sz="1050">
                <a:solidFill>
                  <a:srgbClr val="1B2A28">
                    <a:alpha val="75000"/>
                  </a:srgbClr>
                </a:solidFill>
                <a:latin typeface="Source Han Sans SC"/>
                <a:ea typeface="Source Han Sans SC"/>
              </a:rPr>
              <a:t> 30 </a:t>
            </a:r>
            <a:r>
              <a:rPr lang="zh-CN" sz="1050">
                <a:solidFill>
                  <a:srgbClr val="1B2A28">
                    <a:alpha val="75000"/>
                  </a:srgbClr>
                </a:solidFill>
                <a:latin typeface="Source Han Sans SC"/>
                <a:ea typeface="Source Han Sans SC"/>
              </a:rPr>
              <a:t>分钟通联</a:t>
            </a:r>
            <a:endParaRPr lang="zh-CN" sz="1050">
              <a:solidFill>
                <a:srgbClr val="1B2A28">
                  <a:alpha val="75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49" name="圆角矩形 48"/>
          <p:cNvSpPr/>
          <p:nvPr/>
        </p:nvSpPr>
        <p:spPr>
          <a:xfrm>
            <a:off x="6781800" y="4076700"/>
            <a:ext cx="4724400" cy="2362200"/>
          </a:xfrm>
          <a:prstGeom prst="roundRect">
            <a:avLst>
              <a:gd name="adj" fmla="val 4839"/>
            </a:avLst>
          </a:prstGeom>
          <a:solidFill>
            <a:srgbClr val="E8873A">
              <a:alpha val="8000"/>
            </a:srgbClr>
          </a:solidFill>
        </p:spPr>
        <p:txBody>
          <a:bodyPr/>
          <a:p/>
        </p:txBody>
      </p:sp>
      <p:sp>
        <p:nvSpPr>
          <p:cNvPr id="50" name="圆角矩形 49"/>
          <p:cNvSpPr/>
          <p:nvPr/>
        </p:nvSpPr>
        <p:spPr>
          <a:xfrm>
            <a:off x="6934200" y="4229100"/>
            <a:ext cx="323850" cy="323850"/>
          </a:xfrm>
          <a:prstGeom prst="roundRect">
            <a:avLst>
              <a:gd name="adj" fmla="val 29412"/>
            </a:avLst>
          </a:prstGeom>
          <a:solidFill>
            <a:srgbClr val="E8873A"/>
          </a:solidFill>
        </p:spPr>
        <p:txBody>
          <a:bodyPr/>
          <a:p/>
        </p:txBody>
      </p:sp>
      <p:pic>
        <p:nvPicPr>
          <p:cNvPr id="51" name="图片 50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19925" y="4314825"/>
            <a:ext cx="161925" cy="161925"/>
          </a:xfrm>
          <a:prstGeom prst="rect">
            <a:avLst/>
          </a:prstGeom>
        </p:spPr>
      </p:pic>
      <p:sp>
        <p:nvSpPr>
          <p:cNvPr id="52" name="文本框 51" descr="{&quot;isTemplate&quot;:true,&quot;type&quot;:&quot;text&quot;}"/>
          <p:cNvSpPr txBox="1"/>
          <p:nvPr/>
        </p:nvSpPr>
        <p:spPr>
          <a:xfrm>
            <a:off x="7353300" y="4286250"/>
            <a:ext cx="685800" cy="2095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1B2A28"/>
                </a:solidFill>
                <a:latin typeface="Source Han Sans SC"/>
                <a:ea typeface="Source Han Sans SC"/>
              </a:rPr>
              <a:t>应急预案</a:t>
            </a:r>
            <a:endParaRPr lang="zh-CN" sz="1350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graphicFrame>
        <p:nvGraphicFramePr>
          <p:cNvPr id="53" name="表格 52"/>
          <p:cNvGraphicFramePr/>
          <p:nvPr/>
        </p:nvGraphicFramePr>
        <p:xfrm>
          <a:off x="6934200" y="4648200"/>
          <a:ext cx="4419600" cy="1638302"/>
        </p:xfrm>
        <a:graphic>
          <a:graphicData uri="http://schemas.openxmlformats.org/drawingml/2006/table">
            <a:tbl>
              <a:tblPr/>
              <a:tblGrid>
                <a:gridCol w="530490"/>
                <a:gridCol w="3889110"/>
              </a:tblGrid>
              <a:tr h="175752"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975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</a:rPr>
                        <a:t>场景</a:t>
                      </a:r>
                      <a:endParaRPr sz="975" b="1">
                        <a:solidFill>
                          <a:srgbClr val="FFFFFF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873A"/>
                    </a:solidFill>
                  </a:tcPr>
                </a:tc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975" b="1">
                          <a:solidFill>
                            <a:srgbClr val="FFFFFF"/>
                          </a:solidFill>
                          <a:latin typeface="Source Han Sans SC"/>
                          <a:ea typeface="Source Han Sans SC"/>
                        </a:rPr>
                        <a:t>处置流程</a:t>
                      </a:r>
                      <a:endParaRPr sz="975" b="1">
                        <a:solidFill>
                          <a:srgbClr val="FFFFFF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873A"/>
                    </a:solidFill>
                  </a:tcPr>
                </a:tc>
              </a:tr>
              <a:tr h="292510"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975">
                          <a:solidFill>
                            <a:srgbClr val="1B2A28"/>
                          </a:solidFill>
                          <a:latin typeface="Source Han Sans SC"/>
                          <a:ea typeface="Source Han Sans SC"/>
                        </a:rPr>
                        <a:t>天气突变</a:t>
                      </a:r>
                      <a:endParaRPr sz="975">
                        <a:solidFill>
                          <a:srgbClr val="1B2A28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975">
                          <a:solidFill>
                            <a:srgbClr val="1B2A28"/>
                          </a:solidFill>
                          <a:latin typeface="Source Han Sans SC"/>
                          <a:ea typeface="Source Han Sans SC"/>
                        </a:rPr>
                        <a:t>小雨正常进行；中雨以上调整为室内项目；雷电暴雨立即就近避险并启动返程</a:t>
                      </a:r>
                      <a:endParaRPr sz="975">
                        <a:solidFill>
                          <a:srgbClr val="1B2A28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2510"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975">
                          <a:solidFill>
                            <a:srgbClr val="1B2A28"/>
                          </a:solidFill>
                          <a:latin typeface="Source Han Sans SC"/>
                          <a:ea typeface="Source Han Sans SC"/>
                        </a:rPr>
                        <a:t>人员受伤</a:t>
                      </a:r>
                      <a:endParaRPr sz="975">
                        <a:solidFill>
                          <a:srgbClr val="1B2A28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975">
                          <a:solidFill>
                            <a:srgbClr val="1B2A28"/>
                          </a:solidFill>
                          <a:latin typeface="Source Han Sans SC"/>
                          <a:ea typeface="Source Han Sans SC"/>
                        </a:rPr>
                        <a:t>现场医师处置；严重者 120 转运，对接最近三甲医院，HR 同步通知家属</a:t>
                      </a:r>
                      <a:endParaRPr sz="975">
                        <a:solidFill>
                          <a:srgbClr val="1B2A28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2510"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975">
                          <a:solidFill>
                            <a:srgbClr val="1B2A28"/>
                          </a:solidFill>
                          <a:latin typeface="Source Han Sans SC"/>
                          <a:ea typeface="Source Han Sans SC"/>
                        </a:rPr>
                        <a:t>人员走失</a:t>
                      </a:r>
                      <a:endParaRPr sz="975">
                        <a:solidFill>
                          <a:srgbClr val="1B2A28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975">
                          <a:solidFill>
                            <a:srgbClr val="1B2A28"/>
                          </a:solidFill>
                          <a:latin typeface="Source Han Sans SC"/>
                          <a:ea typeface="Source Han Sans SC"/>
                        </a:rPr>
                        <a:t>原地等待 15 分钟；启动全队搜索 + 联系景区；超过 30 分钟报警</a:t>
                      </a:r>
                      <a:endParaRPr sz="975">
                        <a:solidFill>
                          <a:srgbClr val="1B2A28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2510"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975">
                          <a:solidFill>
                            <a:srgbClr val="1B2A28"/>
                          </a:solidFill>
                          <a:latin typeface="Source Han Sans SC"/>
                          <a:ea typeface="Source Han Sans SC"/>
                        </a:rPr>
                        <a:t>车辆故障</a:t>
                      </a:r>
                      <a:endParaRPr sz="975">
                        <a:solidFill>
                          <a:srgbClr val="1B2A28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975">
                          <a:solidFill>
                            <a:srgbClr val="1B2A28"/>
                          </a:solidFill>
                          <a:latin typeface="Source Han Sans SC"/>
                          <a:ea typeface="Source Han Sans SC"/>
                        </a:rPr>
                        <a:t>备用大巴 30 分钟内抵达；如无法短时修复，分批调度网约车或租车</a:t>
                      </a:r>
                      <a:endParaRPr sz="975">
                        <a:solidFill>
                          <a:srgbClr val="1B2A28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2510"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975">
                          <a:solidFill>
                            <a:srgbClr val="1B2A28"/>
                          </a:solidFill>
                          <a:latin typeface="Source Han Sans SC"/>
                          <a:ea typeface="Source Han Sans SC"/>
                        </a:rPr>
                        <a:t>突发疫情</a:t>
                      </a:r>
                      <a:endParaRPr sz="975">
                        <a:solidFill>
                          <a:srgbClr val="1B2A28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>
                      <a:sp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975">
                          <a:solidFill>
                            <a:srgbClr val="1B2A28"/>
                          </a:solidFill>
                          <a:latin typeface="Source Han Sans SC"/>
                          <a:ea typeface="Source Han Sans SC"/>
                        </a:rPr>
                        <a:t>配足口罩与消毒液；出现发热立即隔离并就近就医；活动必要时延期</a:t>
                      </a:r>
                      <a:endParaRPr sz="975">
                        <a:solidFill>
                          <a:srgbClr val="1B2A28"/>
                        </a:solidFill>
                        <a:latin typeface="Source Han Sans SC"/>
                        <a:ea typeface="Source Han Sans SC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4" name="文本框 53" descr="{&quot;isTemplate&quot;:true,&quot;type&quot;:&quot;text&quot;}"/>
          <p:cNvSpPr txBox="1"/>
          <p:nvPr/>
        </p:nvSpPr>
        <p:spPr>
          <a:xfrm>
            <a:off x="685800" y="6553200"/>
            <a:ext cx="16002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1B2A28">
                    <a:alpha val="50000"/>
                  </a:srgbClr>
                </a:solidFill>
                <a:latin typeface="Source Han Sans SC"/>
                <a:ea typeface="Source Han Sans SC"/>
              </a:rPr>
              <a:t>公司户外活动二天团建方案</a:t>
            </a:r>
            <a:endParaRPr lang="zh-CN" sz="1050">
              <a:solidFill>
                <a:srgbClr val="1B2A28">
                  <a:alpha val="50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55" name="文本框 54" descr="{&quot;isTemplate&quot;:true,&quot;type&quot;:&quot;text&quot;}"/>
          <p:cNvSpPr txBox="1"/>
          <p:nvPr/>
        </p:nvSpPr>
        <p:spPr>
          <a:xfrm>
            <a:off x="11096625" y="6553200"/>
            <a:ext cx="409575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1B2A28">
                    <a:alpha val="50000"/>
                  </a:srgbClr>
                </a:solidFill>
                <a:latin typeface="Inter"/>
                <a:ea typeface="Inter"/>
              </a:rPr>
              <a:t>14 / 16</a:t>
            </a:r>
            <a:endParaRPr lang="en-US" sz="1050">
              <a:solidFill>
                <a:srgbClr val="1B2A28">
                  <a:alpha val="50000"/>
                </a:srgbClr>
              </a:solidFill>
              <a:latin typeface="Inter"/>
              <a:ea typeface="Inter"/>
            </a:endParaRPr>
          </a:p>
        </p:txBody>
      </p:sp>
      <p:sp>
        <p:nvSpPr>
          <p:cNvPr id="56" name="圆角矩形 55"/>
          <p:cNvSpPr/>
          <p:nvPr/>
        </p:nvSpPr>
        <p:spPr>
          <a:xfrm>
            <a:off x="685800" y="1143000"/>
            <a:ext cx="5715000" cy="5143500"/>
          </a:xfrm>
          <a:prstGeom prst="roundRect">
            <a:avLst>
              <a:gd name="adj" fmla="val 2593"/>
            </a:avLst>
          </a:prstGeom>
        </p:spPr>
        <p:txBody>
          <a:bodyPr/>
          <a:p/>
        </p:txBody>
      </p:sp>
      <p:pic>
        <p:nvPicPr>
          <p:cNvPr id="57" name="图片 56"/>
          <p:cNvPicPr>
            <a:picLocks noChangeAspect="1"/>
          </p:cNvPicPr>
          <p:nvPr/>
        </p:nvPicPr>
        <p:blipFill>
          <a:blip r:embed="rId7"/>
          <a:srcRect l="12962" r="12962"/>
          <a:stretch>
            <a:fillRect/>
          </a:stretch>
        </p:blipFill>
        <p:spPr>
          <a:xfrm>
            <a:off x="685800" y="1143000"/>
            <a:ext cx="5715000" cy="5143500"/>
          </a:xfrm>
          <a:custGeom>
            <a:avLst/>
            <a:gdLst/>
            <a:ahLst/>
            <a:cxnLst/>
            <a:pathLst>
              <a:path w="600" h="540">
                <a:moveTo>
                  <a:pt x="586" y="0"/>
                </a:moveTo>
                <a:cubicBezTo>
                  <a:pt x="594" y="0"/>
                  <a:pt x="600" y="6"/>
                  <a:pt x="600" y="14"/>
                </a:cubicBezTo>
                <a:lnTo>
                  <a:pt x="600" y="526"/>
                </a:lnTo>
                <a:cubicBezTo>
                  <a:pt x="600" y="534"/>
                  <a:pt x="594" y="540"/>
                  <a:pt x="586" y="540"/>
                </a:cubicBezTo>
                <a:lnTo>
                  <a:pt x="14" y="540"/>
                </a:lnTo>
                <a:cubicBezTo>
                  <a:pt x="6" y="540"/>
                  <a:pt x="0" y="534"/>
                  <a:pt x="0" y="526"/>
                </a:cubicBezTo>
                <a:lnTo>
                  <a:pt x="0" y="14"/>
                </a:lnTo>
                <a:cubicBezTo>
                  <a:pt x="0" y="6"/>
                  <a:pt x="6" y="0"/>
                  <a:pt x="14" y="0"/>
                </a:cubicBezTo>
                <a:lnTo>
                  <a:pt x="586" y="0"/>
                </a:lnTo>
                <a:close/>
              </a:path>
            </a:pathLst>
          </a:custGeom>
        </p:spPr>
      </p:pic>
      <p:sp>
        <p:nvSpPr>
          <p:cNvPr id="58" name="任意多边形 57"/>
          <p:cNvSpPr/>
          <p:nvPr/>
        </p:nvSpPr>
        <p:spPr>
          <a:xfrm>
            <a:off x="685800" y="1143000"/>
            <a:ext cx="5715000" cy="5143500"/>
          </a:xfrm>
          <a:custGeom>
            <a:avLst/>
            <a:gdLst/>
            <a:ahLst/>
            <a:cxnLst/>
            <a:pathLst>
              <a:path w="600" h="540">
                <a:moveTo>
                  <a:pt x="586" y="0"/>
                </a:moveTo>
                <a:cubicBezTo>
                  <a:pt x="594" y="0"/>
                  <a:pt x="600" y="6"/>
                  <a:pt x="600" y="14"/>
                </a:cubicBezTo>
                <a:lnTo>
                  <a:pt x="600" y="526"/>
                </a:lnTo>
                <a:cubicBezTo>
                  <a:pt x="600" y="534"/>
                  <a:pt x="594" y="540"/>
                  <a:pt x="586" y="540"/>
                </a:cubicBezTo>
                <a:lnTo>
                  <a:pt x="14" y="540"/>
                </a:lnTo>
                <a:cubicBezTo>
                  <a:pt x="6" y="540"/>
                  <a:pt x="0" y="534"/>
                  <a:pt x="0" y="526"/>
                </a:cubicBezTo>
                <a:lnTo>
                  <a:pt x="0" y="14"/>
                </a:lnTo>
                <a:cubicBezTo>
                  <a:pt x="0" y="6"/>
                  <a:pt x="6" y="0"/>
                  <a:pt x="14" y="0"/>
                </a:cubicBezTo>
                <a:lnTo>
                  <a:pt x="586" y="0"/>
                </a:lnTo>
                <a:close/>
              </a:path>
            </a:pathLst>
          </a:custGeom>
          <a:gradFill>
            <a:gsLst>
              <a:gs pos="50000">
                <a:srgbClr val="000000">
                  <a:alpha val="0"/>
                </a:srgbClr>
              </a:gs>
              <a:gs pos="100000">
                <a:srgbClr val="000000">
                  <a:alpha val="45000"/>
                </a:srgbClr>
              </a:gs>
            </a:gsLst>
            <a:lin ang="5400000" scaled="1"/>
          </a:gradFill>
        </p:spPr>
        <p:txBody>
          <a:bodyPr/>
          <a:p/>
        </p:txBody>
      </p:sp>
      <p:sp>
        <p:nvSpPr>
          <p:cNvPr id="59" name="文本框 58" descr="{&quot;isTemplate&quot;:true,&quot;type&quot;:&quot;text&quot;}"/>
          <p:cNvSpPr txBox="1"/>
          <p:nvPr/>
        </p:nvSpPr>
        <p:spPr>
          <a:xfrm>
            <a:off x="914400" y="5819775"/>
            <a:ext cx="1676400" cy="2571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 b="1">
                <a:solidFill>
                  <a:srgbClr val="FFFFFF"/>
                </a:solidFill>
                <a:effectLst>
                  <a:outerShdw blurRad="95250" dist="19050" dir="5400000">
                    <a:srgbClr val="000000">
                      <a:alpha val="40000"/>
                    </a:srgbClr>
                  </a:outerShdw>
                </a:effectLst>
                <a:latin typeface="Source Han Sans SC"/>
                <a:ea typeface="Source Han Sans SC"/>
              </a:rPr>
              <a:t>安全是活动的前提</a:t>
            </a:r>
            <a:endParaRPr lang="zh-CN" sz="1650" b="1">
              <a:solidFill>
                <a:srgbClr val="FFFFFF"/>
              </a:solidFill>
              <a:effectLst>
                <a:outerShdw blurRad="95250" dist="19050" dir="5400000">
                  <a:srgbClr val="000000">
                    <a:alpha val="40000"/>
                  </a:srgbClr>
                </a:outerShdw>
              </a:effectLst>
              <a:latin typeface="Source Han Sans SC"/>
              <a:ea typeface="Source Han Sans SC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0" name="" descr="&lt;Slide style={{ width: '1280px', height: '720px', padding: '20px 72px', flexDirection: 'column', background: '#FFFFFF' }}&gt;&#10;  &lt;Box style={{ height: 100, flexDirection: 'row', alignItems: 'flex-end', gap: 16 }}&gt;&#10;    &lt;Box style={{ width: 6, height: 44, background: '#146B4F', borderRadius: 3 }} /&gt;&#10;    &lt;Text style={{ fontSize: 34, fontWeight: 'bold', color: '#1B2A28', fontFamily: '&quot;Source Han Sans SC&quot;, &quot;Noto Sans SC&quot;, &quot;Microsoft YaHei&quot;, sans-serif' }}&gt;宣传与复盘&lt;/Text&gt;&#10;  &lt;/Box&gt;&#10;  &lt;Box style={{ flex: 1, flexDirection: 'row', gap: 44, alignItems: 'center' }}&gt;&#10;    &lt;Box style={{ width: 640, flexDirection: 'column', gap: 14, justifyContent: 'center' }}&gt;&#10;      &lt;Box style={{ flexDirection: 'column', gap: 6, marginBottom: 6 }}&gt;&#10;        &lt;Box style={{ width: 56, height: 6, background: '#E8873A', borderRadius: 3 }} /&gt;&#10;        &lt;Text style={{ fontSize: 22, fontWeight: 'bold', color: '#146B4F', fontFamily: '&quot;Source Han Sans SC&quot;, &quot;Noto Sans SC&quot;, &quot;Microsoft YaHei&quot;, sans-serif' }}&gt;四步闭环：让团建价值持续沉淀&lt;/Text&gt;&#10;      &lt;/Box&gt;&#10;      &lt;Box style={{ flexDirection: 'row', gap: 14, alignItems: 'flex-start' }}&gt;&#10;        &lt;Box style={{ width: 34, height: 34, borderRadius: '50%', background: '#146B4F', justifyContent: 'center', alignItems: 'center' }}&gt;&#10;          &lt;Text style={{ fontSize: 16, fontWeight: 'bold', color: '#FFFFFF', fontFamily: '&quot;Inter&quot;, &quot;Helvetica Neue&quot;, Arial, sans-serif' }}&gt;1&lt;/Text&gt;&#10;        &lt;/Box&gt;&#10;        &lt;Box style={{ flex: 1, flexDirection: 'column', gap: 4 }}&gt;&#10;          &lt;Text style={{ fontSize: 18, fontWeight: 'bold', color: '#1B2A28', fontFamily: '&quot;Source Han Sans SC&quot;, &quot;Noto Sans SC&quot;, &quot;Microsoft YaHei&quot;, sans-serif' }}&gt;行前宣传&lt;/Text&gt;&#10;          &lt;Text style={{ fontSize: 15, color: 'rgba(27,42,40,0.72)', lineHeight: 1.55, fontFamily: '&quot;Source Han Sans SC&quot;, &quot;Noto Sans SC&quot;, &quot;Microsoft YaHei&quot;, sans-serif' }}&gt;提前一周在公司群、内网发布活动预告，制造期待感，提升报名积极性。&lt;/Text&gt;&#10;        &lt;/Box&gt;&#10;      &lt;/Box&gt;&#10;      &lt;Box style={{ flexDirection: 'row', gap: 14, alignItems: 'flex-start' }}&gt;&#10;        &lt;Box style={{ width: 34, height: 34, borderRadius: '50%', background: '#4FAE8C', justifyContent: 'center', alignItems: 'center' }}&gt;&#10;          &lt;Text style={{ fontSize: 16, fontWeight: 'bold', color: '#FFFFFF', fontFamily: '&quot;Inter&quot;, &quot;Helvetica Neue&quot;, Arial, sans-serif' }}&gt;2&lt;/Text&gt;&#10;        &lt;/Box&gt;&#10;        &lt;Box style={{ flex: 1, flexDirection: 'column', gap: 4 }}&gt;&#10;          &lt;Text style={{ fontSize: 18, fontWeight: 'bold', color: '#1B2A28', fontFamily: '&quot;Source Han Sans SC&quot;, &quot;Noto Sans SC&quot;, &quot;Microsoft YaHei&quot;, sans-serif' }}&gt;过程记录&lt;/Text&gt;&#10;          &lt;Text style={{ fontSize: 15, color: 'rgba(27,42,40,0.72)', lineHeight: 1.55, fontFamily: '&quot;Source Han Sans SC&quot;, &quot;Noto Sans SC&quot;, &quot;Microsoft YaHei&quot;, sans-serif' }}&gt;摄影摄像全程跟拍，每日产出照片 / 短视频素材，为后续传播备好弹药。&lt;/Text&gt;&#10;        &lt;/Box&gt;&#10;      &lt;/Box&gt;&#10;      &lt;Box style={{ flexDirection: 'row', gap: 14, alignItems: 'flex-start' }}&gt;&#10;        &lt;Box style={{ width: 34, height: 34, borderRadius: '50%', background: '#E8873A', justifyContent: 'center', alignItems: 'center' }}&gt;&#10;          &lt;Text style={{ fontSize: 16, fontWeight: 'bold', color: '#FFFFFF', fontFamily: '&quot;Inter&quot;, &quot;Helvetica Neue&quot;, Arial, sans-serif' }}&gt;3&lt;/Text&gt;&#10;        &lt;/Box&gt;&#10;        &lt;Box style={{ flex: 1, flexDirection: 'column', gap: 4 }}&gt;&#10;          &lt;Text style={{ fontSize: 18, fontWeight: 'bold', color: '#1B2A28', fontFamily: '&quot;Source Han Sans SC&quot;, &quot;Noto Sans SC&quot;, &quot;Microsoft YaHei&quot;, sans-serif' }}&gt;后续传播&lt;/Text&gt;&#10;          &lt;Text style={{ fontSize: 15, color: 'rgba(27,42,40,0.72)', lineHeight: 1.55, fontFamily: '&quot;Source Han Sans SC&quot;, &quot;Noto Sans SC&quot;, &quot;Microsoft YaHei&quot;, sans-serif' }}&gt;活动后一周内发布“团建回忆”专题文章 + 视频号短视频，发至全员群。&lt;/Text&gt;&#10;        &lt;/Box&gt;&#10;      &lt;/Box&gt;&#10;      &lt;Box style={{ flexDirection: 'row', gap: 14, alignItems: 'flex-start' }}&gt;&#10;        &lt;Box style={{ width: 34, height: 34, borderRadius: '50%', background: '#146B4F', justifyContent: 'center', alignItems: 'center' }}&gt;&#10;          &lt;Text style={{ fontSize: 16, fontWeight: 'bold', color: '#FFFFFF', fontFamily: '&quot;Inter&quot;, &quot;Helvetica Neue&quot;, Arial, sans-serif' }}&gt;4&lt;/Text&gt;&#10;        &lt;/Box&gt;&#10;        &lt;Box style={{ flex: 1, flexDirection: 'column', gap: 4 }}&gt;&#10;          &lt;Text style={{ fontSize: 18, fontWeight: 'bold', color: '#1B2A28', fontFamily: '&quot;Source Han Sans SC&quot;, &quot;Noto Sans SC&quot;, &quot;Microsoft YaHei&quot;, sans-serif' }}&gt;效果复盘&lt;/Text&gt;&#10;          &lt;Text style={{ fontSize: 15, color: 'rgba(27,42,40,0.72)', lineHeight: 1.55, fontFamily: '&quot;Source Han Sans SC&quot;, &quot;Noto Sans SC&quot;, &quot;Microsoft YaHei&quot;, sans-serif' }}&gt;活动后两周内通过问卷收集 NPS 评分与改进建议，形成《团建复盘报告》作为下一年迭代依据。&lt;/Text&gt;&#10;        &lt;/Box&gt;&#10;      &lt;/Box&gt;&#10;    &lt;/Box&gt;&#10;    &lt;Box style={{ flex: 1, height: 460, justifyContent: 'center', alignItems: 'center', background: 'rgba(20,107,79,0.06)', borderRadius: 16 }}&gt;&#10;      &lt;svg width=&quot;360&quot; height=&quot;360&quot; viewBox=&quot;0 0 360 360&quot;&gt;&#10;        &lt;defs&gt;&#10;          &lt;marker id=&quot;arrow&quot; markerWidth=&quot;10&quot; markerHeight=&quot;10&quot; refX=&quot;9&quot; refY=&quot;3&quot; orient=&quot;auto&quot; markerUnits=&quot;strokeWidth&quot;&gt;&#10;            &lt;path d=&quot;M0,0 L0,6 L9,3 z&quot; fill=&quot;#146B4F&quot; /&gt;&#10;          &lt;/marker&gt;&#10;        &lt;/defs&gt;&#10;        &lt;circle cx=&quot;180&quot; cy=&quot;180&quot; r=&quot;140&quot; fill=&quot;none&quot; stroke=&quot;#146B4F&quot; strokeWidth=&quot;4&quot; strokeDasharray=&quot;12 8&quot; opacity=&quot;0.35&quot; /&gt;&#10;        &lt;path d=&quot;M180 60 A 120 120 0 1 1 179 60&quot; fill=&quot;none&quot; stroke=&quot;#146B4F&quot; strokeWidth=&quot;6&quot; markerEnd=&quot;url(#arrow)&quot; /&gt;&#10;        &lt;circle cx=&quot;180&quot; cy=&quot;180&quot; r=&quot;72&quot; fill=&quot;#FFFFFF&quot; stroke=&quot;#E8873A&quot; strokeWidth=&quot;3&quot; /&gt;&#10;        &lt;text x=&quot;180&quot; y=&quot;175&quot; textAnchor=&quot;middle&quot; fontSize=&quot;18&quot; fontWeight=&quot;bold&quot; fill=&quot;#146B4F&quot; fontFamily=&quot;Source Han Sans SC, Microsoft YaHei, sans-serif&quot;&gt;宣传&lt;/text&gt;&#10;        &lt;text x=&quot;180&quot; y=&quot;200&quot; textAnchor=&quot;middle&quot; fontSize=&quot;18&quot; fontWeight=&quot;bold&quot; fill=&quot;#146B4F&quot; fontFamily=&quot;Source Han Sans SC, Microsoft YaHei, sans-serif&quot;&gt;复盘&lt;/text&gt;&#10;        &lt;text x=&quot;180&quot; y=&quot;222&quot; textAnchor=&quot;middle&quot; fontSize=&quot;12&quot; fill=&quot;#E8873A&quot; fontFamily=&quot;Inter, Arial, sans-serif&quot;&gt;闭环&lt;/text&gt;&#10;        &lt;circle cx=&quot;180&quot; cy=&quot;60&quot; r=&quot;22&quot; fill=&quot;#146B4F&quot; /&gt;&#10;        &lt;text x=&quot;180&quot; y=&quot;66&quot; textAnchor=&quot;middle&quot; fontSize=&quot;14&quot; fontWeight=&quot;bold&quot; fill=&quot;#FFFFFF&quot; fontFamily=&quot;Inter, Arial, sans-serif&quot;&gt;1&lt;/text&gt;&#10;        &lt;circle cx=&quot;300&quot; cy=&quot;180&quot; r=&quot;22&quot; fill=&quot;#4FAE8C&quot; /&gt;&#10;        &lt;text x=&quot;300&quot; y=&quot;186&quot; textAnchor=&quot;middle&quot; fontSize=&quot;14&quot; fontWeight=&quot;bold&quot; fill=&quot;#FFFFFF&quot; fontFamily=&quot;Inter, Arial, sans-serif&quot;&gt;2&lt;/text&gt;&#10;        &lt;circle cx=&quot;180&quot; cy=&quot;300&quot; r=&quot;22&quot; fill=&quot;#E8873A&quot; /&gt;&#10;        &lt;text x=&quot;180&quot; y=&quot;306&quot; textAnchor=&quot;middle&quot; fontSize=&quot;14&quot; fontWeight=&quot;bold&quot; fill=&quot;#FFFFFF&quot; fontFamily=&quot;Inter, Arial, sans-serif&quot;&gt;3&lt;/text&gt;&#10;        &lt;circle cx=&quot;60&quot; cy=&quot;180&quot; r=&quot;22&quot; fill=&quot;#146B4F&quot; /&gt;&#10;        &lt;text x=&quot;60&quot; y=&quot;186&quot; textAnchor=&quot;middle&quot; fontSize=&quot;14&quot; fontWeight=&quot;bold&quot; fill=&quot;#FFFFFF&quot; fontFamily=&quot;Inter, Arial, sans-serif&quot;&gt;4&lt;/text&gt;&#10;        &lt;text x=&quot;180&quot; y=&quot;38&quot; textAnchor=&quot;middle&quot; fontSize=&quot;13&quot; fontWeight=&quot;bold&quot; fill=&quot;#1B2A28&quot; fontFamily=&quot;Source Han Sans SC, Microsoft YaHei, sans-serif&quot;&gt;行前宣传&lt;/text&gt;&#10;        &lt;text x=&quot;330&quot; y=&quot;184&quot; textAnchor=&quot;middle&quot; fontSize=&quot;13&quot; fontWeight=&quot;bold&quot; fill=&quot;#1B2A28&quot; fontFamily=&quot;Source Han Sans SC, Microsoft YaHei, sans-serif&quot;&gt;过程记录&lt;/text&gt;&#10;        &lt;text x=&quot;180&quot; y=&quot;338&quot; textAnchor=&quot;middle&quot; fontSize=&quot;13&quot; fontWeight=&quot;bold&quot; fill=&quot;#1B2A28&quot; fontFamily=&quot;Source Han Sans SC, Microsoft YaHei, sans-serif&quot;&gt;后续传播&lt;/text&gt;&#10;        &lt;text x=&quot;30&quot; y=&quot;184&quot; textAnchor=&quot;middle&quot; fontSize=&quot;13&quot; fontWeight=&quot;bold&quot; fill=&quot;#1B2A28&quot; fontFamily=&quot;Source Han Sans SC, Microsoft YaHei, sans-serif&quot;&gt;效果复盘&lt;/text&gt;&#10;      &lt;/svg&gt;&#10;    &lt;/Box&gt;&#10;  &lt;/Box&gt;&#10;  &lt;Box style={{ height: 40, flexDirection: 'row', justifyContent: 'space-between', alignItems: 'center' }}&gt;&#10;    &lt;Text style={{ fontSize: 14, color: 'rgba(27,42,40,0.5)', fontFamily: '&quot;Source Han Sans SC&quot;, &quot;Noto Sans SC&quot;, &quot;Microsoft YaHei&quot;, sans-serif' }}&gt;公司户外活动二天团建方案&lt;/Text&gt;&#10;    &lt;Text style={{ fontSize: 14, color: 'rgba(27,42,40,0.5)', fontFamily: '&quot;Inter&quot;, &quot;Helvetica Neue&quot;, Arial, sans-serif' }}&gt;15 / 16&lt;/Text&gt;&#10;  &lt;/Box&gt;&#10;&lt;/Slide&gt;&#10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矩形 6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</p:spPr>
        <p:txBody>
          <a:bodyPr/>
          <a:p/>
        </p:txBody>
      </p:sp>
      <p:sp>
        <p:nvSpPr>
          <p:cNvPr id="62" name="圆角矩形 61"/>
          <p:cNvSpPr/>
          <p:nvPr/>
        </p:nvSpPr>
        <p:spPr>
          <a:xfrm>
            <a:off x="685800" y="723900"/>
            <a:ext cx="57150" cy="419100"/>
          </a:xfrm>
          <a:prstGeom prst="roundRect">
            <a:avLst>
              <a:gd name="adj" fmla="val 50000"/>
            </a:avLst>
          </a:prstGeom>
          <a:solidFill>
            <a:srgbClr val="146B4F"/>
          </a:solidFill>
        </p:spPr>
        <p:txBody>
          <a:bodyPr/>
          <a:p/>
        </p:txBody>
      </p:sp>
      <p:sp>
        <p:nvSpPr>
          <p:cNvPr id="63" name="文本框 62" descr="{&quot;isTemplate&quot;:true,&quot;type&quot;:&quot;text&quot;}"/>
          <p:cNvSpPr txBox="1"/>
          <p:nvPr/>
        </p:nvSpPr>
        <p:spPr>
          <a:xfrm>
            <a:off x="895350" y="752475"/>
            <a:ext cx="1619250" cy="3905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1B2A28"/>
                </a:solidFill>
                <a:latin typeface="Source Han Sans SC"/>
                <a:ea typeface="Source Han Sans SC"/>
              </a:rPr>
              <a:t>宣传与复盘</a:t>
            </a:r>
            <a:endParaRPr lang="zh-CN" sz="2550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64" name="圆角矩形 63"/>
          <p:cNvSpPr/>
          <p:nvPr/>
        </p:nvSpPr>
        <p:spPr>
          <a:xfrm>
            <a:off x="685800" y="2076450"/>
            <a:ext cx="533400" cy="57150"/>
          </a:xfrm>
          <a:prstGeom prst="roundRect">
            <a:avLst>
              <a:gd name="adj" fmla="val 50000"/>
            </a:avLst>
          </a:prstGeom>
          <a:solidFill>
            <a:srgbClr val="E8873A"/>
          </a:solidFill>
        </p:spPr>
        <p:txBody>
          <a:bodyPr/>
          <a:p/>
        </p:txBody>
      </p:sp>
      <p:sp>
        <p:nvSpPr>
          <p:cNvPr id="65" name="文本框 64" descr="{&quot;isTemplate&quot;:true,&quot;type&quot;:&quot;text&quot;}"/>
          <p:cNvSpPr txBox="1"/>
          <p:nvPr/>
        </p:nvSpPr>
        <p:spPr>
          <a:xfrm>
            <a:off x="685800" y="2190750"/>
            <a:ext cx="6096000" cy="2571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 b="1">
                <a:solidFill>
                  <a:srgbClr val="146B4F"/>
                </a:solidFill>
                <a:latin typeface="Source Han Sans SC"/>
                <a:ea typeface="Source Han Sans SC"/>
              </a:rPr>
              <a:t>四步闭环：让团建价值持续沉淀</a:t>
            </a:r>
            <a:endParaRPr lang="zh-CN" sz="1650" b="1">
              <a:solidFill>
                <a:srgbClr val="146B4F"/>
              </a:solidFill>
              <a:latin typeface="Source Han Sans SC"/>
              <a:ea typeface="Source Han Sans SC"/>
            </a:endParaRPr>
          </a:p>
        </p:txBody>
      </p:sp>
      <p:sp>
        <p:nvSpPr>
          <p:cNvPr id="66" name="任意多边形 65"/>
          <p:cNvSpPr/>
          <p:nvPr/>
        </p:nvSpPr>
        <p:spPr>
          <a:xfrm>
            <a:off x="685800" y="2638425"/>
            <a:ext cx="323850" cy="323850"/>
          </a:xfrm>
          <a:custGeom>
            <a:avLst/>
            <a:gdLst/>
            <a:ahLst/>
            <a:cxnLst/>
            <a:pathLst>
              <a:path w="34" h="34">
                <a:moveTo>
                  <a:pt x="17" y="0"/>
                </a:moveTo>
                <a:lnTo>
                  <a:pt x="17" y="0"/>
                </a:lnTo>
                <a:cubicBezTo>
                  <a:pt x="26" y="0"/>
                  <a:pt x="34" y="8"/>
                  <a:pt x="34" y="17"/>
                </a:cubicBezTo>
                <a:lnTo>
                  <a:pt x="34" y="17"/>
                </a:lnTo>
                <a:cubicBezTo>
                  <a:pt x="34" y="26"/>
                  <a:pt x="26" y="34"/>
                  <a:pt x="17" y="34"/>
                </a:cubicBezTo>
                <a:lnTo>
                  <a:pt x="17" y="34"/>
                </a:lnTo>
                <a:cubicBezTo>
                  <a:pt x="8" y="34"/>
                  <a:pt x="0" y="26"/>
                  <a:pt x="0" y="17"/>
                </a:cubicBezTo>
                <a:lnTo>
                  <a:pt x="0" y="17"/>
                </a:lnTo>
                <a:cubicBezTo>
                  <a:pt x="0" y="8"/>
                  <a:pt x="8" y="0"/>
                  <a:pt x="17" y="0"/>
                </a:cubicBezTo>
                <a:close/>
              </a:path>
            </a:pathLst>
          </a:custGeom>
          <a:solidFill>
            <a:srgbClr val="146B4F"/>
          </a:solidFill>
        </p:spPr>
        <p:txBody>
          <a:bodyPr/>
          <a:p/>
        </p:txBody>
      </p:sp>
      <p:sp>
        <p:nvSpPr>
          <p:cNvPr id="67" name="文本框 66" descr="{&quot;isTemplate&quot;:true,&quot;type&quot;:&quot;text&quot;}"/>
          <p:cNvSpPr txBox="1"/>
          <p:nvPr/>
        </p:nvSpPr>
        <p:spPr>
          <a:xfrm>
            <a:off x="809625" y="2705100"/>
            <a:ext cx="85725" cy="1905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200" b="1">
                <a:solidFill>
                  <a:srgbClr val="FFFFFF"/>
                </a:solidFill>
                <a:latin typeface="Inter"/>
                <a:ea typeface="Inter"/>
              </a:rPr>
              <a:t>1</a:t>
            </a:r>
            <a:endParaRPr lang="en-US" sz="1200" b="1">
              <a:solidFill>
                <a:srgbClr val="FFFFFF"/>
              </a:solidFill>
              <a:latin typeface="Inter"/>
              <a:ea typeface="Inter"/>
            </a:endParaRPr>
          </a:p>
        </p:txBody>
      </p:sp>
      <p:sp>
        <p:nvSpPr>
          <p:cNvPr id="68" name="文本框 67" descr="{&quot;isTemplate&quot;:true,&quot;type&quot;:&quot;text&quot;}"/>
          <p:cNvSpPr txBox="1"/>
          <p:nvPr/>
        </p:nvSpPr>
        <p:spPr>
          <a:xfrm>
            <a:off x="1143000" y="2638425"/>
            <a:ext cx="5638800" cy="2095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1B2A28"/>
                </a:solidFill>
                <a:latin typeface="Source Han Sans SC"/>
                <a:ea typeface="Source Han Sans SC"/>
              </a:rPr>
              <a:t>行前宣传</a:t>
            </a:r>
            <a:endParaRPr lang="zh-CN" sz="1350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69" name="文本框 68" descr="{&quot;isTemplate&quot;:true,&quot;type&quot;:&quot;text&quot;}"/>
          <p:cNvSpPr txBox="1"/>
          <p:nvPr/>
        </p:nvSpPr>
        <p:spPr>
          <a:xfrm>
            <a:off x="1143000" y="2886075"/>
            <a:ext cx="5638800" cy="2667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55000"/>
              </a:lnSpc>
            </a:pPr>
            <a:r>
              <a:rPr lang="zh-CN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提前一周在公司群、内网发布活动预告，制造期待感，提升报名积极性。</a:t>
            </a:r>
            <a:endParaRPr lang="zh-CN" sz="1125">
              <a:solidFill>
                <a:srgbClr val="1B2A28">
                  <a:alpha val="72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70" name="任意多边形 69"/>
          <p:cNvSpPr/>
          <p:nvPr/>
        </p:nvSpPr>
        <p:spPr>
          <a:xfrm>
            <a:off x="685800" y="3286125"/>
            <a:ext cx="323850" cy="323850"/>
          </a:xfrm>
          <a:custGeom>
            <a:avLst/>
            <a:gdLst/>
            <a:ahLst/>
            <a:cxnLst/>
            <a:pathLst>
              <a:path w="34" h="34">
                <a:moveTo>
                  <a:pt x="17" y="0"/>
                </a:moveTo>
                <a:lnTo>
                  <a:pt x="17" y="0"/>
                </a:lnTo>
                <a:cubicBezTo>
                  <a:pt x="26" y="0"/>
                  <a:pt x="34" y="8"/>
                  <a:pt x="34" y="17"/>
                </a:cubicBezTo>
                <a:lnTo>
                  <a:pt x="34" y="17"/>
                </a:lnTo>
                <a:cubicBezTo>
                  <a:pt x="34" y="26"/>
                  <a:pt x="26" y="34"/>
                  <a:pt x="17" y="34"/>
                </a:cubicBezTo>
                <a:lnTo>
                  <a:pt x="17" y="34"/>
                </a:lnTo>
                <a:cubicBezTo>
                  <a:pt x="8" y="34"/>
                  <a:pt x="0" y="26"/>
                  <a:pt x="0" y="17"/>
                </a:cubicBezTo>
                <a:lnTo>
                  <a:pt x="0" y="17"/>
                </a:lnTo>
                <a:cubicBezTo>
                  <a:pt x="0" y="8"/>
                  <a:pt x="8" y="0"/>
                  <a:pt x="17" y="0"/>
                </a:cubicBezTo>
                <a:close/>
              </a:path>
            </a:pathLst>
          </a:custGeom>
          <a:solidFill>
            <a:srgbClr val="4FAE8C"/>
          </a:solidFill>
        </p:spPr>
        <p:txBody>
          <a:bodyPr/>
          <a:p/>
        </p:txBody>
      </p:sp>
      <p:sp>
        <p:nvSpPr>
          <p:cNvPr id="71" name="文本框 70" descr="{&quot;isTemplate&quot;:true,&quot;type&quot;:&quot;text&quot;}"/>
          <p:cNvSpPr txBox="1"/>
          <p:nvPr/>
        </p:nvSpPr>
        <p:spPr>
          <a:xfrm>
            <a:off x="809625" y="3352800"/>
            <a:ext cx="85725" cy="1905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200" b="1">
                <a:solidFill>
                  <a:srgbClr val="FFFFFF"/>
                </a:solidFill>
                <a:latin typeface="Inter"/>
                <a:ea typeface="Inter"/>
              </a:rPr>
              <a:t>2</a:t>
            </a:r>
            <a:endParaRPr lang="en-US" sz="1200" b="1">
              <a:solidFill>
                <a:srgbClr val="FFFFFF"/>
              </a:solidFill>
              <a:latin typeface="Inter"/>
              <a:ea typeface="Inter"/>
            </a:endParaRPr>
          </a:p>
        </p:txBody>
      </p:sp>
      <p:sp>
        <p:nvSpPr>
          <p:cNvPr id="72" name="文本框 71" descr="{&quot;isTemplate&quot;:true,&quot;type&quot;:&quot;text&quot;}"/>
          <p:cNvSpPr txBox="1"/>
          <p:nvPr/>
        </p:nvSpPr>
        <p:spPr>
          <a:xfrm>
            <a:off x="1143000" y="3286125"/>
            <a:ext cx="5638800" cy="2095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1B2A28"/>
                </a:solidFill>
                <a:latin typeface="Source Han Sans SC"/>
                <a:ea typeface="Source Han Sans SC"/>
              </a:rPr>
              <a:t>过程记录</a:t>
            </a:r>
            <a:endParaRPr lang="zh-CN" sz="1350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73" name="文本框 72" descr="{&quot;isTemplate&quot;:true,&quot;type&quot;:&quot;text&quot;}"/>
          <p:cNvSpPr txBox="1"/>
          <p:nvPr/>
        </p:nvSpPr>
        <p:spPr>
          <a:xfrm>
            <a:off x="1143000" y="3533775"/>
            <a:ext cx="5638800" cy="2667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55000"/>
              </a:lnSpc>
            </a:pPr>
            <a:r>
              <a:rPr lang="zh-CN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摄影摄像全程跟拍，每日产出照片</a:t>
            </a:r>
            <a:r>
              <a:rPr lang="en-US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 / </a:t>
            </a:r>
            <a:r>
              <a:rPr lang="zh-CN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短视频素材，为后续传播备好弹药。</a:t>
            </a:r>
            <a:endParaRPr lang="zh-CN" sz="1125">
              <a:solidFill>
                <a:srgbClr val="1B2A28">
                  <a:alpha val="72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74" name="任意多边形 73"/>
          <p:cNvSpPr/>
          <p:nvPr/>
        </p:nvSpPr>
        <p:spPr>
          <a:xfrm>
            <a:off x="685800" y="3933825"/>
            <a:ext cx="323850" cy="323850"/>
          </a:xfrm>
          <a:custGeom>
            <a:avLst/>
            <a:gdLst/>
            <a:ahLst/>
            <a:cxnLst/>
            <a:pathLst>
              <a:path w="34" h="34">
                <a:moveTo>
                  <a:pt x="17" y="0"/>
                </a:moveTo>
                <a:lnTo>
                  <a:pt x="17" y="0"/>
                </a:lnTo>
                <a:cubicBezTo>
                  <a:pt x="26" y="0"/>
                  <a:pt x="34" y="8"/>
                  <a:pt x="34" y="17"/>
                </a:cubicBezTo>
                <a:lnTo>
                  <a:pt x="34" y="17"/>
                </a:lnTo>
                <a:cubicBezTo>
                  <a:pt x="34" y="26"/>
                  <a:pt x="26" y="34"/>
                  <a:pt x="17" y="34"/>
                </a:cubicBezTo>
                <a:lnTo>
                  <a:pt x="17" y="34"/>
                </a:lnTo>
                <a:cubicBezTo>
                  <a:pt x="8" y="34"/>
                  <a:pt x="0" y="26"/>
                  <a:pt x="0" y="17"/>
                </a:cubicBezTo>
                <a:lnTo>
                  <a:pt x="0" y="17"/>
                </a:lnTo>
                <a:cubicBezTo>
                  <a:pt x="0" y="8"/>
                  <a:pt x="8" y="0"/>
                  <a:pt x="17" y="0"/>
                </a:cubicBezTo>
                <a:close/>
              </a:path>
            </a:pathLst>
          </a:custGeom>
          <a:solidFill>
            <a:srgbClr val="E8873A"/>
          </a:solidFill>
        </p:spPr>
        <p:txBody>
          <a:bodyPr/>
          <a:p/>
        </p:txBody>
      </p:sp>
      <p:sp>
        <p:nvSpPr>
          <p:cNvPr id="75" name="文本框 74" descr="{&quot;isTemplate&quot;:true,&quot;type&quot;:&quot;text&quot;}"/>
          <p:cNvSpPr txBox="1"/>
          <p:nvPr/>
        </p:nvSpPr>
        <p:spPr>
          <a:xfrm>
            <a:off x="809625" y="4000500"/>
            <a:ext cx="85725" cy="1905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200" b="1">
                <a:solidFill>
                  <a:srgbClr val="FFFFFF"/>
                </a:solidFill>
                <a:latin typeface="Inter"/>
                <a:ea typeface="Inter"/>
              </a:rPr>
              <a:t>3</a:t>
            </a:r>
            <a:endParaRPr lang="en-US" sz="1200" b="1">
              <a:solidFill>
                <a:srgbClr val="FFFFFF"/>
              </a:solidFill>
              <a:latin typeface="Inter"/>
              <a:ea typeface="Inter"/>
            </a:endParaRPr>
          </a:p>
        </p:txBody>
      </p:sp>
      <p:sp>
        <p:nvSpPr>
          <p:cNvPr id="76" name="文本框 75" descr="{&quot;isTemplate&quot;:true,&quot;type&quot;:&quot;text&quot;}"/>
          <p:cNvSpPr txBox="1"/>
          <p:nvPr/>
        </p:nvSpPr>
        <p:spPr>
          <a:xfrm>
            <a:off x="1143000" y="3933825"/>
            <a:ext cx="5638800" cy="2095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1B2A28"/>
                </a:solidFill>
                <a:latin typeface="Source Han Sans SC"/>
                <a:ea typeface="Source Han Sans SC"/>
              </a:rPr>
              <a:t>后续传播</a:t>
            </a:r>
            <a:endParaRPr lang="zh-CN" sz="1350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77" name="文本框 76" descr="{&quot;isTemplate&quot;:true,&quot;type&quot;:&quot;text&quot;}"/>
          <p:cNvSpPr txBox="1"/>
          <p:nvPr/>
        </p:nvSpPr>
        <p:spPr>
          <a:xfrm>
            <a:off x="1143000" y="4181475"/>
            <a:ext cx="5638800" cy="2667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55000"/>
              </a:lnSpc>
            </a:pPr>
            <a:r>
              <a:rPr lang="zh-CN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活动后一周内发布“团建回忆”专题文章</a:t>
            </a:r>
            <a:r>
              <a:rPr lang="en-US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 + </a:t>
            </a:r>
            <a:r>
              <a:rPr lang="zh-CN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视频号短视频，发至全员群。</a:t>
            </a:r>
            <a:endParaRPr lang="zh-CN" sz="1125">
              <a:solidFill>
                <a:srgbClr val="1B2A28">
                  <a:alpha val="72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78" name="任意多边形 77"/>
          <p:cNvSpPr/>
          <p:nvPr/>
        </p:nvSpPr>
        <p:spPr>
          <a:xfrm>
            <a:off x="685800" y="4581525"/>
            <a:ext cx="323850" cy="323850"/>
          </a:xfrm>
          <a:custGeom>
            <a:avLst/>
            <a:gdLst/>
            <a:ahLst/>
            <a:cxnLst/>
            <a:pathLst>
              <a:path w="34" h="34">
                <a:moveTo>
                  <a:pt x="17" y="0"/>
                </a:moveTo>
                <a:lnTo>
                  <a:pt x="17" y="0"/>
                </a:lnTo>
                <a:cubicBezTo>
                  <a:pt x="26" y="0"/>
                  <a:pt x="34" y="8"/>
                  <a:pt x="34" y="17"/>
                </a:cubicBezTo>
                <a:lnTo>
                  <a:pt x="34" y="17"/>
                </a:lnTo>
                <a:cubicBezTo>
                  <a:pt x="34" y="26"/>
                  <a:pt x="26" y="34"/>
                  <a:pt x="17" y="34"/>
                </a:cubicBezTo>
                <a:lnTo>
                  <a:pt x="17" y="34"/>
                </a:lnTo>
                <a:cubicBezTo>
                  <a:pt x="8" y="34"/>
                  <a:pt x="0" y="26"/>
                  <a:pt x="0" y="17"/>
                </a:cubicBezTo>
                <a:lnTo>
                  <a:pt x="0" y="17"/>
                </a:lnTo>
                <a:cubicBezTo>
                  <a:pt x="0" y="8"/>
                  <a:pt x="8" y="0"/>
                  <a:pt x="17" y="0"/>
                </a:cubicBezTo>
                <a:close/>
              </a:path>
            </a:pathLst>
          </a:custGeom>
          <a:solidFill>
            <a:srgbClr val="146B4F"/>
          </a:solidFill>
        </p:spPr>
        <p:txBody>
          <a:bodyPr/>
          <a:p/>
        </p:txBody>
      </p:sp>
      <p:sp>
        <p:nvSpPr>
          <p:cNvPr id="79" name="文本框 78" descr="{&quot;isTemplate&quot;:true,&quot;type&quot;:&quot;text&quot;}"/>
          <p:cNvSpPr txBox="1"/>
          <p:nvPr/>
        </p:nvSpPr>
        <p:spPr>
          <a:xfrm>
            <a:off x="809625" y="4648200"/>
            <a:ext cx="85725" cy="1905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200" b="1">
                <a:solidFill>
                  <a:srgbClr val="FFFFFF"/>
                </a:solidFill>
                <a:latin typeface="Inter"/>
                <a:ea typeface="Inter"/>
              </a:rPr>
              <a:t>4</a:t>
            </a:r>
            <a:endParaRPr lang="en-US" sz="1200" b="1">
              <a:solidFill>
                <a:srgbClr val="FFFFFF"/>
              </a:solidFill>
              <a:latin typeface="Inter"/>
              <a:ea typeface="Inter"/>
            </a:endParaRPr>
          </a:p>
        </p:txBody>
      </p:sp>
      <p:sp>
        <p:nvSpPr>
          <p:cNvPr id="80" name="文本框 79" descr="{&quot;isTemplate&quot;:true,&quot;type&quot;:&quot;text&quot;}"/>
          <p:cNvSpPr txBox="1"/>
          <p:nvPr/>
        </p:nvSpPr>
        <p:spPr>
          <a:xfrm>
            <a:off x="1143000" y="4581525"/>
            <a:ext cx="5638800" cy="2095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1B2A28"/>
                </a:solidFill>
                <a:latin typeface="Source Han Sans SC"/>
                <a:ea typeface="Source Han Sans SC"/>
              </a:rPr>
              <a:t>效果复盘</a:t>
            </a:r>
            <a:endParaRPr lang="zh-CN" sz="1350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81" name="文本框 80" descr="{&quot;isTemplate&quot;:true,&quot;type&quot;:&quot;text&quot;}"/>
          <p:cNvSpPr txBox="1"/>
          <p:nvPr/>
        </p:nvSpPr>
        <p:spPr>
          <a:xfrm>
            <a:off x="1143000" y="4829175"/>
            <a:ext cx="5638800" cy="533400"/>
          </a:xfrm>
          <a:prstGeom prst="rect">
            <a:avLst/>
          </a:prstGeom>
        </p:spPr>
        <p:txBody>
          <a:bodyPr wrap="square" lIns="0" tIns="0" rIns="0" bIns="0">
            <a:normAutofit/>
          </a:bodyPr>
          <a:p>
            <a:pPr>
              <a:lnSpc>
                <a:spcPct val="155000"/>
              </a:lnSpc>
            </a:pPr>
            <a:r>
              <a:rPr lang="zh-CN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活动后两周内通过问卷收集</a:t>
            </a:r>
            <a:r>
              <a:rPr lang="en-US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 NPS </a:t>
            </a:r>
            <a:r>
              <a:rPr lang="zh-CN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评分与改进建议，形成《团建复盘报告》作为下一年迭代依据。</a:t>
            </a:r>
            <a:endParaRPr lang="zh-CN" sz="1125">
              <a:solidFill>
                <a:srgbClr val="1B2A28">
                  <a:alpha val="72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82" name="圆角矩形 81"/>
          <p:cNvSpPr/>
          <p:nvPr/>
        </p:nvSpPr>
        <p:spPr>
          <a:xfrm>
            <a:off x="7200900" y="1524000"/>
            <a:ext cx="4305300" cy="4381500"/>
          </a:xfrm>
          <a:prstGeom prst="roundRect">
            <a:avLst>
              <a:gd name="adj" fmla="val 3540"/>
            </a:avLst>
          </a:prstGeom>
          <a:solidFill>
            <a:srgbClr val="146B4F">
              <a:alpha val="6000"/>
            </a:srgbClr>
          </a:solidFill>
        </p:spPr>
        <p:txBody>
          <a:bodyPr/>
          <a:p/>
        </p:txBody>
      </p:sp>
      <p:pic>
        <p:nvPicPr>
          <p:cNvPr id="83" name="图片 82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39050" y="2000250"/>
            <a:ext cx="3429000" cy="3429000"/>
          </a:xfrm>
          <a:prstGeom prst="rect">
            <a:avLst/>
          </a:prstGeom>
        </p:spPr>
      </p:pic>
      <p:sp>
        <p:nvSpPr>
          <p:cNvPr id="84" name="文本框 83" descr="{&quot;isTemplate&quot;:true,&quot;type&quot;:&quot;text&quot;}"/>
          <p:cNvSpPr txBox="1"/>
          <p:nvPr/>
        </p:nvSpPr>
        <p:spPr>
          <a:xfrm>
            <a:off x="685800" y="6400800"/>
            <a:ext cx="16002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1B2A28">
                    <a:alpha val="50000"/>
                  </a:srgbClr>
                </a:solidFill>
                <a:latin typeface="Source Han Sans SC"/>
                <a:ea typeface="Source Han Sans SC"/>
              </a:rPr>
              <a:t>公司户外活动二天团建方案</a:t>
            </a:r>
            <a:endParaRPr lang="zh-CN" sz="1050">
              <a:solidFill>
                <a:srgbClr val="1B2A28">
                  <a:alpha val="50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85" name="文本框 84" descr="{&quot;isTemplate&quot;:true,&quot;type&quot;:&quot;text&quot;}"/>
          <p:cNvSpPr txBox="1"/>
          <p:nvPr/>
        </p:nvSpPr>
        <p:spPr>
          <a:xfrm>
            <a:off x="11096625" y="6400800"/>
            <a:ext cx="409575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1B2A28">
                    <a:alpha val="50000"/>
                  </a:srgbClr>
                </a:solidFill>
                <a:latin typeface="Inter"/>
                <a:ea typeface="Inter"/>
              </a:rPr>
              <a:t>15 / 16</a:t>
            </a:r>
            <a:endParaRPr lang="en-US" sz="1050">
              <a:solidFill>
                <a:srgbClr val="1B2A28">
                  <a:alpha val="50000"/>
                </a:srgbClr>
              </a:solidFill>
              <a:latin typeface="Inter"/>
              <a:ea typeface="Inter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6" name="" descr="&lt;Slide style={{ width: '1280px', height: '720px', position: 'relative', padding: 0, background: '#146B4F' }}&gt;&#10;  &lt;Image&#10;    src=&quot;assets/ending.png&quot;&#10;    style={{ position: 'absolute', top: 0, left: 0, width: '1280px', height: '720px', objectFit: 'cover' }}&#10;  /&gt;&#10;  &lt;Box style={{&#10;    position: 'absolute',&#10;    top: 0,&#10;    left: 0,&#10;    width: '1280px',&#10;    height: '720px',&#10;    background: 'linear-gradient(180deg, rgba(0,0,0,0.35) 0%, rgba(0,0,0,0.55) 100%)',&#10;  }} /&gt;&#10;  &lt;Box style={{&#10;    position: 'absolute',&#10;    top: 0,&#10;    left: 0,&#10;    width: '1280px',&#10;    height: '720px',&#10;    padding: '80px 88px',&#10;    flexDirection: 'column',&#10;    justifyContent: 'center',&#10;    alignItems: 'center',&#10;    gap: 36,&#10;  }}&gt;&#10;    &lt;Box style={{ width: 100, height: 6, background: '#E8873A', borderRadius: 3 }} /&gt;&#10;    &lt;Text style={{&#10;      fontSize: 64,&#10;      fontWeight: 'bold',&#10;      color: '#FFFFFF',&#10;      lineHeight: 1.2,&#10;      textAlign: 'center',&#10;      textShadow: '0 4px 24px rgba(0,0,0,0.45)',&#10;      fontFamily: '&quot;Source Han Sans SC&quot;, &quot;Noto Sans SC&quot;, &quot;Microsoft YaHei&quot;, sans-serif',&#10;    }}&gt;玩在一起 · 想到一处 · 拼到一处&lt;/Text&gt;&#10;    &lt;Text style={{&#10;      fontSize: 24,&#10;      color: 'rgba(255,255,255,0.9)',&#10;      lineHeight: 1.5,&#10;      textAlign: 'center',&#10;      textShadow: '0 2px 12px rgba(0,0,0,0.45)',&#10;      fontFamily: '&quot;Source Han Sans SC&quot;, &quot;Noto Sans SC&quot;, &quot;Microsoft YaHei&quot;, sans-serif',&#10;    }}&gt;2026.04.18 – 04.19 · 苏州 · 西山岛&lt;/Text&gt;&#10;    &lt;Text style={{&#10;      fontSize: 17,&#10;      color: 'rgba(255,255,255,0.75)',&#10;      textAlign: 'center',&#10;      textShadow: '0 2px 8px rgba(0,0,0,0.45)',&#10;      fontFamily: '&quot;Source Han Sans SC&quot;, &quot;Noto Sans SC&quot;, &quot;Microsoft YaHei&quot;, sans-serif',&#10;    }}&gt;人力资源部 / 工会 · 2026 年 3 月&lt;/Text&gt;&#10;  &lt;/Box&gt;&#10;&lt;/Slide&gt;&#10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矩形 8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46B4F"/>
          </a:solidFill>
        </p:spPr>
        <p:txBody>
          <a:bodyPr/>
          <a:p/>
        </p:txBody>
      </p:sp>
      <p:pic>
        <p:nvPicPr>
          <p:cNvPr id="88" name="图片 87"/>
          <p:cNvPicPr>
            <a:picLocks noChangeAspect="1"/>
          </p:cNvPicPr>
          <p:nvPr/>
        </p:nvPicPr>
        <p:blipFill>
          <a:blip r:embed="rId1"/>
          <a:srcRect t="7812" b="781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9" name="矩形 8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0000">
                  <a:alpha val="35000"/>
                </a:srgbClr>
              </a:gs>
              <a:gs pos="100000">
                <a:srgbClr val="000000">
                  <a:alpha val="55000"/>
                </a:srgbClr>
              </a:gs>
            </a:gsLst>
            <a:lin ang="5400000" scaled="1"/>
          </a:gradFill>
        </p:spPr>
        <p:txBody>
          <a:bodyPr/>
          <a:p/>
        </p:txBody>
      </p:sp>
      <p:sp>
        <p:nvSpPr>
          <p:cNvPr id="90" name="圆角矩形 89"/>
          <p:cNvSpPr/>
          <p:nvPr/>
        </p:nvSpPr>
        <p:spPr>
          <a:xfrm>
            <a:off x="5619750" y="2133600"/>
            <a:ext cx="952500" cy="57150"/>
          </a:xfrm>
          <a:prstGeom prst="roundRect">
            <a:avLst>
              <a:gd name="adj" fmla="val 50000"/>
            </a:avLst>
          </a:prstGeom>
          <a:solidFill>
            <a:srgbClr val="E8873A"/>
          </a:solidFill>
        </p:spPr>
        <p:txBody>
          <a:bodyPr/>
          <a:p/>
        </p:txBody>
      </p:sp>
      <p:sp>
        <p:nvSpPr>
          <p:cNvPr id="91" name="文本框 90" descr="{&quot;isTemplate&quot;:true,&quot;type&quot;:&quot;text&quot;}"/>
          <p:cNvSpPr txBox="1"/>
          <p:nvPr/>
        </p:nvSpPr>
        <p:spPr>
          <a:xfrm>
            <a:off x="1552575" y="2533650"/>
            <a:ext cx="9096375" cy="885825"/>
          </a:xfrm>
          <a:prstGeom prst="rect">
            <a:avLst/>
          </a:prstGeom>
        </p:spPr>
        <p:txBody>
          <a:bodyPr wrap="none" lIns="0" tIns="0" rIns="0" bIns="0"/>
          <a:p>
            <a:pPr algn="ctr">
              <a:lnSpc>
                <a:spcPct val="120000"/>
              </a:lnSpc>
            </a:pPr>
            <a:r>
              <a:rPr lang="zh-CN" sz="4800" b="1">
                <a:solidFill>
                  <a:srgbClr val="FFFFFF"/>
                </a:solidFill>
                <a:effectLst>
                  <a:outerShdw blurRad="228600" dist="38100" dir="5400000">
                    <a:srgbClr val="000000">
                      <a:alpha val="45000"/>
                    </a:srgbClr>
                  </a:outerShdw>
                </a:effectLst>
                <a:latin typeface="Source Han Sans SC"/>
                <a:ea typeface="Source Han Sans SC"/>
              </a:rPr>
              <a:t>玩在一起</a:t>
            </a:r>
            <a:r>
              <a:rPr lang="en-US" sz="4800" b="1">
                <a:solidFill>
                  <a:srgbClr val="FFFFFF"/>
                </a:solidFill>
                <a:effectLst>
                  <a:outerShdw blurRad="228600" dist="38100" dir="5400000">
                    <a:srgbClr val="000000">
                      <a:alpha val="45000"/>
                    </a:srgbClr>
                  </a:outerShdw>
                </a:effectLst>
                <a:latin typeface="Source Han Sans SC"/>
                <a:ea typeface="Source Han Sans SC"/>
              </a:rPr>
              <a:t> · </a:t>
            </a:r>
            <a:r>
              <a:rPr lang="zh-CN" sz="4800" b="1">
                <a:solidFill>
                  <a:srgbClr val="FFFFFF"/>
                </a:solidFill>
                <a:effectLst>
                  <a:outerShdw blurRad="228600" dist="38100" dir="5400000">
                    <a:srgbClr val="000000">
                      <a:alpha val="45000"/>
                    </a:srgbClr>
                  </a:outerShdw>
                </a:effectLst>
                <a:latin typeface="Source Han Sans SC"/>
                <a:ea typeface="Source Han Sans SC"/>
              </a:rPr>
              <a:t>想到一处</a:t>
            </a:r>
            <a:r>
              <a:rPr lang="en-US" sz="4800" b="1">
                <a:solidFill>
                  <a:srgbClr val="FFFFFF"/>
                </a:solidFill>
                <a:effectLst>
                  <a:outerShdw blurRad="228600" dist="38100" dir="5400000">
                    <a:srgbClr val="000000">
                      <a:alpha val="45000"/>
                    </a:srgbClr>
                  </a:outerShdw>
                </a:effectLst>
                <a:latin typeface="Source Han Sans SC"/>
                <a:ea typeface="Source Han Sans SC"/>
              </a:rPr>
              <a:t> · </a:t>
            </a:r>
            <a:r>
              <a:rPr lang="zh-CN" sz="4800" b="1">
                <a:solidFill>
                  <a:srgbClr val="FFFFFF"/>
                </a:solidFill>
                <a:effectLst>
                  <a:outerShdw blurRad="228600" dist="38100" dir="5400000">
                    <a:srgbClr val="000000">
                      <a:alpha val="45000"/>
                    </a:srgbClr>
                  </a:outerShdw>
                </a:effectLst>
                <a:latin typeface="Source Han Sans SC"/>
                <a:ea typeface="Source Han Sans SC"/>
              </a:rPr>
              <a:t>拼到一处</a:t>
            </a:r>
            <a:endParaRPr lang="zh-CN" sz="4800" b="1">
              <a:solidFill>
                <a:srgbClr val="FFFFFF"/>
              </a:solidFill>
              <a:effectLst>
                <a:outerShdw blurRad="228600" dist="38100" dir="5400000">
                  <a:srgbClr val="000000">
                    <a:alpha val="45000"/>
                  </a:srgbClr>
                </a:outerShdw>
              </a:effectLst>
              <a:latin typeface="Source Han Sans SC"/>
              <a:ea typeface="Source Han Sans SC"/>
            </a:endParaRPr>
          </a:p>
        </p:txBody>
      </p:sp>
      <p:sp>
        <p:nvSpPr>
          <p:cNvPr id="92" name="文本框 91" descr="{&quot;isTemplate&quot;:true,&quot;type&quot;:&quot;text&quot;}"/>
          <p:cNvSpPr txBox="1"/>
          <p:nvPr/>
        </p:nvSpPr>
        <p:spPr>
          <a:xfrm>
            <a:off x="4229100" y="3762375"/>
            <a:ext cx="3743325" cy="419100"/>
          </a:xfrm>
          <a:prstGeom prst="rect">
            <a:avLst/>
          </a:prstGeom>
        </p:spPr>
        <p:txBody>
          <a:bodyPr wrap="none" lIns="0" tIns="0" rIns="0" bIns="0"/>
          <a:p>
            <a:pPr algn="ctr">
              <a:lnSpc>
                <a:spcPct val="150000"/>
              </a:lnSpc>
            </a:pPr>
            <a:r>
              <a:rPr lang="en-US" sz="1800">
                <a:solidFill>
                  <a:srgbClr val="FFFFFF">
                    <a:alpha val="90000"/>
                  </a:srgbClr>
                </a:solidFill>
                <a:effectLst>
                  <a:outerShdw blurRad="114300" dist="19050" dir="5400000">
                    <a:srgbClr val="000000">
                      <a:alpha val="45000"/>
                    </a:srgbClr>
                  </a:outerShdw>
                </a:effectLst>
                <a:latin typeface="Source Han Sans SC"/>
                <a:ea typeface="Source Han Sans SC"/>
              </a:rPr>
              <a:t>2026.04.18 – 04.19 · </a:t>
            </a:r>
            <a:r>
              <a:rPr lang="zh-CN" sz="1800">
                <a:solidFill>
                  <a:srgbClr val="FFFFFF">
                    <a:alpha val="90000"/>
                  </a:srgbClr>
                </a:solidFill>
                <a:effectLst>
                  <a:outerShdw blurRad="114300" dist="19050" dir="5400000">
                    <a:srgbClr val="000000">
                      <a:alpha val="45000"/>
                    </a:srgbClr>
                  </a:outerShdw>
                </a:effectLst>
                <a:latin typeface="Source Han Sans SC"/>
                <a:ea typeface="Source Han Sans SC"/>
              </a:rPr>
              <a:t>苏州</a:t>
            </a:r>
            <a:r>
              <a:rPr lang="en-US" sz="1800">
                <a:solidFill>
                  <a:srgbClr val="FFFFFF">
                    <a:alpha val="90000"/>
                  </a:srgbClr>
                </a:solidFill>
                <a:effectLst>
                  <a:outerShdw blurRad="114300" dist="19050" dir="5400000">
                    <a:srgbClr val="000000">
                      <a:alpha val="45000"/>
                    </a:srgbClr>
                  </a:outerShdw>
                </a:effectLst>
                <a:latin typeface="Source Han Sans SC"/>
                <a:ea typeface="Source Han Sans SC"/>
              </a:rPr>
              <a:t> · </a:t>
            </a:r>
            <a:r>
              <a:rPr lang="zh-CN" sz="1800">
                <a:solidFill>
                  <a:srgbClr val="FFFFFF">
                    <a:alpha val="90000"/>
                  </a:srgbClr>
                </a:solidFill>
                <a:effectLst>
                  <a:outerShdw blurRad="114300" dist="19050" dir="5400000">
                    <a:srgbClr val="000000">
                      <a:alpha val="45000"/>
                    </a:srgbClr>
                  </a:outerShdw>
                </a:effectLst>
                <a:latin typeface="Source Han Sans SC"/>
                <a:ea typeface="Source Han Sans SC"/>
              </a:rPr>
              <a:t>西山岛</a:t>
            </a:r>
            <a:endParaRPr lang="zh-CN" sz="1800">
              <a:solidFill>
                <a:srgbClr val="FFFFFF">
                  <a:alpha val="90000"/>
                </a:srgbClr>
              </a:solidFill>
              <a:effectLst>
                <a:outerShdw blurRad="114300" dist="19050" dir="5400000">
                  <a:srgbClr val="000000">
                    <a:alpha val="45000"/>
                  </a:srgbClr>
                </a:outerShdw>
              </a:effectLst>
              <a:latin typeface="Source Han Sans SC"/>
              <a:ea typeface="Source Han Sans SC"/>
            </a:endParaRPr>
          </a:p>
        </p:txBody>
      </p:sp>
      <p:sp>
        <p:nvSpPr>
          <p:cNvPr id="93" name="文本框 92" descr="{&quot;isTemplate&quot;:true,&quot;type&quot;:&quot;text&quot;}"/>
          <p:cNvSpPr txBox="1"/>
          <p:nvPr/>
        </p:nvSpPr>
        <p:spPr>
          <a:xfrm>
            <a:off x="4905375" y="4524375"/>
            <a:ext cx="2390775" cy="200025"/>
          </a:xfrm>
          <a:prstGeom prst="rect">
            <a:avLst/>
          </a:prstGeom>
        </p:spPr>
        <p:txBody>
          <a:bodyPr wrap="none" lIns="0" tIns="0" rIns="0" bIns="0"/>
          <a:p>
            <a:pPr algn="ctr">
              <a:lnSpc>
                <a:spcPct val="100000"/>
              </a:lnSpc>
            </a:pPr>
            <a:r>
              <a:rPr lang="zh-CN" sz="1275">
                <a:solidFill>
                  <a:srgbClr val="FFFFFF">
                    <a:alpha val="75000"/>
                  </a:srgbClr>
                </a:solidFill>
                <a:effectLst>
                  <a:outerShdw blurRad="76200" dist="19050" dir="5400000">
                    <a:srgbClr val="000000">
                      <a:alpha val="45000"/>
                    </a:srgbClr>
                  </a:outerShdw>
                </a:effectLst>
                <a:latin typeface="Source Han Sans SC"/>
                <a:ea typeface="Source Han Sans SC"/>
              </a:rPr>
              <a:t>人力资源部</a:t>
            </a:r>
            <a:r>
              <a:rPr lang="en-US" sz="1275">
                <a:solidFill>
                  <a:srgbClr val="FFFFFF">
                    <a:alpha val="75000"/>
                  </a:srgbClr>
                </a:solidFill>
                <a:effectLst>
                  <a:outerShdw blurRad="76200" dist="19050" dir="5400000">
                    <a:srgbClr val="000000">
                      <a:alpha val="45000"/>
                    </a:srgbClr>
                  </a:outerShdw>
                </a:effectLst>
                <a:latin typeface="Source Han Sans SC"/>
                <a:ea typeface="Source Han Sans SC"/>
              </a:rPr>
              <a:t> / </a:t>
            </a:r>
            <a:r>
              <a:rPr lang="zh-CN" sz="1275">
                <a:solidFill>
                  <a:srgbClr val="FFFFFF">
                    <a:alpha val="75000"/>
                  </a:srgbClr>
                </a:solidFill>
                <a:effectLst>
                  <a:outerShdw blurRad="76200" dist="19050" dir="5400000">
                    <a:srgbClr val="000000">
                      <a:alpha val="45000"/>
                    </a:srgbClr>
                  </a:outerShdw>
                </a:effectLst>
                <a:latin typeface="Source Han Sans SC"/>
                <a:ea typeface="Source Han Sans SC"/>
              </a:rPr>
              <a:t>工会</a:t>
            </a:r>
            <a:r>
              <a:rPr lang="en-US" sz="1275">
                <a:solidFill>
                  <a:srgbClr val="FFFFFF">
                    <a:alpha val="75000"/>
                  </a:srgbClr>
                </a:solidFill>
                <a:effectLst>
                  <a:outerShdw blurRad="76200" dist="19050" dir="5400000">
                    <a:srgbClr val="000000">
                      <a:alpha val="45000"/>
                    </a:srgbClr>
                  </a:outerShdw>
                </a:effectLst>
                <a:latin typeface="Source Han Sans SC"/>
                <a:ea typeface="Source Han Sans SC"/>
              </a:rPr>
              <a:t> · 2026 </a:t>
            </a:r>
            <a:r>
              <a:rPr lang="zh-CN" sz="1275">
                <a:solidFill>
                  <a:srgbClr val="FFFFFF">
                    <a:alpha val="75000"/>
                  </a:srgbClr>
                </a:solidFill>
                <a:effectLst>
                  <a:outerShdw blurRad="76200" dist="19050" dir="5400000">
                    <a:srgbClr val="000000">
                      <a:alpha val="45000"/>
                    </a:srgbClr>
                  </a:outerShdw>
                </a:effectLst>
                <a:latin typeface="Source Han Sans SC"/>
                <a:ea typeface="Source Han Sans SC"/>
              </a:rPr>
              <a:t>年</a:t>
            </a:r>
            <a:r>
              <a:rPr lang="en-US" sz="1275">
                <a:solidFill>
                  <a:srgbClr val="FFFFFF">
                    <a:alpha val="75000"/>
                  </a:srgbClr>
                </a:solidFill>
                <a:effectLst>
                  <a:outerShdw blurRad="76200" dist="19050" dir="5400000">
                    <a:srgbClr val="000000">
                      <a:alpha val="45000"/>
                    </a:srgbClr>
                  </a:outerShdw>
                </a:effectLst>
                <a:latin typeface="Source Han Sans SC"/>
                <a:ea typeface="Source Han Sans SC"/>
              </a:rPr>
              <a:t> 3 </a:t>
            </a:r>
            <a:r>
              <a:rPr lang="zh-CN" sz="1275">
                <a:solidFill>
                  <a:srgbClr val="FFFFFF">
                    <a:alpha val="75000"/>
                  </a:srgbClr>
                </a:solidFill>
                <a:effectLst>
                  <a:outerShdw blurRad="76200" dist="19050" dir="5400000">
                    <a:srgbClr val="000000">
                      <a:alpha val="45000"/>
                    </a:srgbClr>
                  </a:outerShdw>
                </a:effectLst>
                <a:latin typeface="Source Han Sans SC"/>
                <a:ea typeface="Source Han Sans SC"/>
              </a:rPr>
              <a:t>月</a:t>
            </a:r>
            <a:endParaRPr lang="zh-CN" sz="1275">
              <a:solidFill>
                <a:srgbClr val="FFFFFF">
                  <a:alpha val="75000"/>
                </a:srgbClr>
              </a:solidFill>
              <a:effectLst>
                <a:outerShdw blurRad="76200" dist="19050" dir="5400000">
                  <a:srgbClr val="000000">
                    <a:alpha val="45000"/>
                  </a:srgbClr>
                </a:outerShdw>
              </a:effectLst>
              <a:latin typeface="Source Han Sans SC"/>
              <a:ea typeface="Source Han Sans S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矩形 12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</p:spPr>
        <p:txBody>
          <a:bodyPr/>
          <a:p/>
        </p:txBody>
      </p:sp>
      <p:sp>
        <p:nvSpPr>
          <p:cNvPr id="130" name="圆角矩形 129"/>
          <p:cNvSpPr/>
          <p:nvPr/>
        </p:nvSpPr>
        <p:spPr>
          <a:xfrm>
            <a:off x="685800" y="723900"/>
            <a:ext cx="57150" cy="419100"/>
          </a:xfrm>
          <a:prstGeom prst="roundRect">
            <a:avLst>
              <a:gd name="adj" fmla="val 50000"/>
            </a:avLst>
          </a:prstGeom>
          <a:solidFill>
            <a:srgbClr val="146B4F"/>
          </a:solidFill>
        </p:spPr>
        <p:txBody>
          <a:bodyPr/>
          <a:p/>
        </p:txBody>
      </p:sp>
      <p:sp>
        <p:nvSpPr>
          <p:cNvPr id="131" name="文本框 130" descr="{&quot;isTemplate&quot;:true,&quot;type&quot;:&quot;text&quot;}"/>
          <p:cNvSpPr txBox="1"/>
          <p:nvPr/>
        </p:nvSpPr>
        <p:spPr>
          <a:xfrm>
            <a:off x="895350" y="752475"/>
            <a:ext cx="647700" cy="3905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1B2A28"/>
                </a:solidFill>
                <a:latin typeface="Source Han Sans SC"/>
                <a:ea typeface="Source Han Sans SC"/>
              </a:rPr>
              <a:t>目录</a:t>
            </a:r>
            <a:endParaRPr lang="zh-CN" sz="2550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132" name="文本框 131" descr="{&quot;isTemplate&quot;:true,&quot;type&quot;:&quot;text&quot;}"/>
          <p:cNvSpPr txBox="1"/>
          <p:nvPr/>
        </p:nvSpPr>
        <p:spPr>
          <a:xfrm>
            <a:off x="685800" y="2905125"/>
            <a:ext cx="2667000" cy="7143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20000"/>
              </a:lnSpc>
            </a:pPr>
            <a:r>
              <a:rPr lang="zh-CN" sz="3900" b="1">
                <a:solidFill>
                  <a:srgbClr val="146B4F"/>
                </a:solidFill>
                <a:latin typeface="Source Han Sans SC"/>
                <a:ea typeface="Source Han Sans SC"/>
              </a:rPr>
              <a:t>三大板块</a:t>
            </a:r>
            <a:endParaRPr lang="zh-CN" sz="3900" b="1">
              <a:solidFill>
                <a:srgbClr val="146B4F"/>
              </a:solidFill>
              <a:latin typeface="Source Han Sans SC"/>
              <a:ea typeface="Source Han Sans SC"/>
            </a:endParaRPr>
          </a:p>
        </p:txBody>
      </p:sp>
      <p:sp>
        <p:nvSpPr>
          <p:cNvPr id="133" name="文本框 132" descr="{&quot;isTemplate&quot;:true,&quot;type&quot;:&quot;text&quot;}"/>
          <p:cNvSpPr txBox="1"/>
          <p:nvPr/>
        </p:nvSpPr>
        <p:spPr>
          <a:xfrm>
            <a:off x="685800" y="3790950"/>
            <a:ext cx="2667000" cy="733425"/>
          </a:xfrm>
          <a:prstGeom prst="rect">
            <a:avLst/>
          </a:prstGeom>
        </p:spPr>
        <p:txBody>
          <a:bodyPr wrap="square" lIns="0" tIns="0" rIns="0" bIns="0">
            <a:normAutofit/>
          </a:bodyPr>
          <a:p>
            <a:pPr>
              <a:lnSpc>
                <a:spcPct val="160000"/>
              </a:lnSpc>
            </a:pPr>
            <a:r>
              <a:rPr lang="zh-CN" sz="1500">
                <a:solidFill>
                  <a:srgbClr val="1B2A28">
                    <a:alpha val="62000"/>
                  </a:srgbClr>
                </a:solidFill>
                <a:latin typeface="Source Han Sans SC"/>
                <a:ea typeface="Source Han Sans SC"/>
              </a:rPr>
              <a:t>从活动定位、行程项目到组织保障，完整呈现两天一夜团建方案</a:t>
            </a:r>
            <a:endParaRPr lang="zh-CN" sz="1500">
              <a:solidFill>
                <a:srgbClr val="1B2A28">
                  <a:alpha val="62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134" name="圆角矩形 133"/>
          <p:cNvSpPr/>
          <p:nvPr/>
        </p:nvSpPr>
        <p:spPr>
          <a:xfrm>
            <a:off x="3943350" y="1933575"/>
            <a:ext cx="7620000" cy="1085850"/>
          </a:xfrm>
          <a:prstGeom prst="roundRect">
            <a:avLst>
              <a:gd name="adj" fmla="val 10526"/>
            </a:avLst>
          </a:prstGeom>
          <a:solidFill>
            <a:srgbClr val="146B4F">
              <a:alpha val="6000"/>
            </a:srgbClr>
          </a:solidFill>
        </p:spPr>
        <p:txBody>
          <a:bodyPr/>
          <a:p/>
        </p:txBody>
      </p:sp>
      <p:sp>
        <p:nvSpPr>
          <p:cNvPr id="135" name="任意多边形 134"/>
          <p:cNvSpPr/>
          <p:nvPr/>
        </p:nvSpPr>
        <p:spPr>
          <a:xfrm>
            <a:off x="3943350" y="1933575"/>
            <a:ext cx="7620000" cy="1085850"/>
          </a:xfrm>
          <a:custGeom>
            <a:avLst/>
            <a:gdLst/>
            <a:ahLst/>
            <a:cxnLst/>
            <a:pathLst>
              <a:path w="800" h="114">
                <a:moveTo>
                  <a:pt x="11" y="0"/>
                </a:moveTo>
                <a:cubicBezTo>
                  <a:pt x="8" y="0"/>
                  <a:pt x="6" y="3"/>
                  <a:pt x="6" y="6"/>
                </a:cubicBezTo>
                <a:lnTo>
                  <a:pt x="6" y="108"/>
                </a:lnTo>
                <a:cubicBezTo>
                  <a:pt x="6" y="111"/>
                  <a:pt x="8" y="113"/>
                  <a:pt x="11" y="114"/>
                </a:cubicBezTo>
                <a:cubicBezTo>
                  <a:pt x="5" y="113"/>
                  <a:pt x="0" y="108"/>
                  <a:pt x="0" y="102"/>
                </a:cubicBezTo>
                <a:lnTo>
                  <a:pt x="0" y="12"/>
                </a:lnTo>
                <a:cubicBezTo>
                  <a:pt x="0" y="5"/>
                  <a:pt x="5" y="0"/>
                  <a:pt x="12" y="0"/>
                </a:cubicBezTo>
                <a:close/>
              </a:path>
            </a:pathLst>
          </a:custGeom>
          <a:solidFill>
            <a:srgbClr val="146B4F"/>
          </a:solidFill>
        </p:spPr>
        <p:txBody>
          <a:bodyPr/>
          <a:p/>
        </p:txBody>
      </p:sp>
      <p:sp>
        <p:nvSpPr>
          <p:cNvPr id="136" name="文本框 135" descr="{&quot;isTemplate&quot;:true,&quot;type&quot;:&quot;text&quot;}"/>
          <p:cNvSpPr txBox="1"/>
          <p:nvPr/>
        </p:nvSpPr>
        <p:spPr>
          <a:xfrm>
            <a:off x="4171950" y="2247900"/>
            <a:ext cx="428625" cy="4572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3000" b="1">
                <a:solidFill>
                  <a:srgbClr val="146B4F"/>
                </a:solidFill>
                <a:latin typeface="Inter"/>
                <a:ea typeface="Inter"/>
              </a:rPr>
              <a:t>01</a:t>
            </a:r>
            <a:endParaRPr lang="en-US" sz="3000" b="1">
              <a:solidFill>
                <a:srgbClr val="146B4F"/>
              </a:solidFill>
              <a:latin typeface="Inter"/>
              <a:ea typeface="Inter"/>
            </a:endParaRPr>
          </a:p>
        </p:txBody>
      </p:sp>
      <p:sp>
        <p:nvSpPr>
          <p:cNvPr id="137" name="文本框 136" descr="{&quot;isTemplate&quot;:true,&quot;type&quot;:&quot;text&quot;}"/>
          <p:cNvSpPr txBox="1"/>
          <p:nvPr/>
        </p:nvSpPr>
        <p:spPr>
          <a:xfrm>
            <a:off x="4791075" y="2085975"/>
            <a:ext cx="6486525" cy="2571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 b="1">
                <a:solidFill>
                  <a:srgbClr val="1B2A28"/>
                </a:solidFill>
                <a:latin typeface="Source Han Sans SC"/>
                <a:ea typeface="Source Han Sans SC"/>
              </a:rPr>
              <a:t>活动概览</a:t>
            </a:r>
            <a:endParaRPr lang="zh-CN" sz="1650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138" name="文本框 137" descr="{&quot;isTemplate&quot;:true,&quot;type&quot;:&quot;text&quot;}"/>
          <p:cNvSpPr txBox="1"/>
          <p:nvPr/>
        </p:nvSpPr>
        <p:spPr>
          <a:xfrm>
            <a:off x="4791075" y="2400300"/>
            <a:ext cx="6486525" cy="2571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45000"/>
              </a:lnSpc>
            </a:pPr>
            <a:r>
              <a:rPr lang="zh-CN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明确主题、时间地点、人员与预算，锚定“</a:t>
            </a:r>
            <a:r>
              <a:rPr lang="en-US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2 </a:t>
            </a:r>
            <a:r>
              <a:rPr lang="zh-CN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天</a:t>
            </a:r>
            <a:r>
              <a:rPr lang="en-US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 1 </a:t>
            </a:r>
            <a:r>
              <a:rPr lang="zh-CN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夜、人均</a:t>
            </a:r>
            <a:r>
              <a:rPr lang="en-US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 980 </a:t>
            </a:r>
            <a:r>
              <a:rPr lang="zh-CN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元”核心信息</a:t>
            </a:r>
            <a:endParaRPr lang="zh-CN" sz="1125">
              <a:solidFill>
                <a:srgbClr val="1B2A28">
                  <a:alpha val="72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139" name="文本框 138" descr="{&quot;isTemplate&quot;:true,&quot;type&quot;:&quot;text&quot;}"/>
          <p:cNvSpPr txBox="1"/>
          <p:nvPr/>
        </p:nvSpPr>
        <p:spPr>
          <a:xfrm>
            <a:off x="4791075" y="2714625"/>
            <a:ext cx="6486525" cy="1524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75" b="1">
                <a:solidFill>
                  <a:srgbClr val="E8873A"/>
                </a:solidFill>
                <a:latin typeface="Inter"/>
                <a:ea typeface="Inter"/>
              </a:rPr>
              <a:t>P3 – P5</a:t>
            </a:r>
            <a:endParaRPr lang="en-US" sz="975" b="1">
              <a:solidFill>
                <a:srgbClr val="E8873A"/>
              </a:solidFill>
              <a:latin typeface="Inter"/>
              <a:ea typeface="Inter"/>
            </a:endParaRPr>
          </a:p>
        </p:txBody>
      </p:sp>
      <p:sp>
        <p:nvSpPr>
          <p:cNvPr id="140" name="圆角矩形 139"/>
          <p:cNvSpPr/>
          <p:nvPr/>
        </p:nvSpPr>
        <p:spPr>
          <a:xfrm>
            <a:off x="3943350" y="3171825"/>
            <a:ext cx="7620000" cy="1085850"/>
          </a:xfrm>
          <a:prstGeom prst="roundRect">
            <a:avLst>
              <a:gd name="adj" fmla="val 10526"/>
            </a:avLst>
          </a:prstGeom>
          <a:solidFill>
            <a:srgbClr val="146B4F">
              <a:alpha val="6000"/>
            </a:srgbClr>
          </a:solidFill>
        </p:spPr>
        <p:txBody>
          <a:bodyPr/>
          <a:p/>
        </p:txBody>
      </p:sp>
      <p:sp>
        <p:nvSpPr>
          <p:cNvPr id="141" name="任意多边形 140"/>
          <p:cNvSpPr/>
          <p:nvPr/>
        </p:nvSpPr>
        <p:spPr>
          <a:xfrm>
            <a:off x="3943350" y="3171825"/>
            <a:ext cx="7620000" cy="1085850"/>
          </a:xfrm>
          <a:custGeom>
            <a:avLst/>
            <a:gdLst/>
            <a:ahLst/>
            <a:cxnLst/>
            <a:pathLst>
              <a:path w="800" h="114">
                <a:moveTo>
                  <a:pt x="11" y="0"/>
                </a:moveTo>
                <a:cubicBezTo>
                  <a:pt x="8" y="0"/>
                  <a:pt x="6" y="3"/>
                  <a:pt x="6" y="6"/>
                </a:cubicBezTo>
                <a:lnTo>
                  <a:pt x="6" y="108"/>
                </a:lnTo>
                <a:cubicBezTo>
                  <a:pt x="6" y="111"/>
                  <a:pt x="8" y="113"/>
                  <a:pt x="11" y="114"/>
                </a:cubicBezTo>
                <a:cubicBezTo>
                  <a:pt x="5" y="113"/>
                  <a:pt x="0" y="108"/>
                  <a:pt x="0" y="102"/>
                </a:cubicBezTo>
                <a:lnTo>
                  <a:pt x="0" y="12"/>
                </a:lnTo>
                <a:cubicBezTo>
                  <a:pt x="0" y="5"/>
                  <a:pt x="5" y="0"/>
                  <a:pt x="12" y="0"/>
                </a:cubicBezTo>
                <a:close/>
              </a:path>
            </a:pathLst>
          </a:custGeom>
          <a:solidFill>
            <a:srgbClr val="4FAE8C"/>
          </a:solidFill>
        </p:spPr>
        <p:txBody>
          <a:bodyPr/>
          <a:p/>
        </p:txBody>
      </p:sp>
      <p:sp>
        <p:nvSpPr>
          <p:cNvPr id="142" name="文本框 141" descr="{&quot;isTemplate&quot;:true,&quot;type&quot;:&quot;text&quot;}"/>
          <p:cNvSpPr txBox="1"/>
          <p:nvPr/>
        </p:nvSpPr>
        <p:spPr>
          <a:xfrm>
            <a:off x="4171950" y="3486150"/>
            <a:ext cx="428625" cy="4572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3000" b="1">
                <a:solidFill>
                  <a:srgbClr val="4FAE8C"/>
                </a:solidFill>
                <a:latin typeface="Inter"/>
                <a:ea typeface="Inter"/>
              </a:rPr>
              <a:t>02</a:t>
            </a:r>
            <a:endParaRPr lang="en-US" sz="3000" b="1">
              <a:solidFill>
                <a:srgbClr val="4FAE8C"/>
              </a:solidFill>
              <a:latin typeface="Inter"/>
              <a:ea typeface="Inter"/>
            </a:endParaRPr>
          </a:p>
        </p:txBody>
      </p:sp>
      <p:sp>
        <p:nvSpPr>
          <p:cNvPr id="143" name="文本框 142" descr="{&quot;isTemplate&quot;:true,&quot;type&quot;:&quot;text&quot;}"/>
          <p:cNvSpPr txBox="1"/>
          <p:nvPr/>
        </p:nvSpPr>
        <p:spPr>
          <a:xfrm>
            <a:off x="4791075" y="3324225"/>
            <a:ext cx="6486525" cy="2571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 b="1">
                <a:solidFill>
                  <a:srgbClr val="1B2A28"/>
                </a:solidFill>
                <a:latin typeface="Source Han Sans SC"/>
                <a:ea typeface="Source Han Sans SC"/>
              </a:rPr>
              <a:t>行程与项目</a:t>
            </a:r>
            <a:endParaRPr lang="zh-CN" sz="1650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144" name="文本框 143" descr="{&quot;isTemplate&quot;:true,&quot;type&quot;:&quot;text&quot;}"/>
          <p:cNvSpPr txBox="1"/>
          <p:nvPr/>
        </p:nvSpPr>
        <p:spPr>
          <a:xfrm>
            <a:off x="4791075" y="3638550"/>
            <a:ext cx="6486525" cy="2571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45000"/>
              </a:lnSpc>
            </a:pPr>
            <a:r>
              <a:rPr lang="en-US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Day 1 </a:t>
            </a:r>
            <a:r>
              <a:rPr lang="zh-CN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破冰协作</a:t>
            </a:r>
            <a:r>
              <a:rPr lang="en-US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 + Day 2 </a:t>
            </a:r>
            <a:r>
              <a:rPr lang="zh-CN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登高闯关，配套四大核心活动与报名分组规则</a:t>
            </a:r>
            <a:endParaRPr lang="zh-CN" sz="1125">
              <a:solidFill>
                <a:srgbClr val="1B2A28">
                  <a:alpha val="72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145" name="文本框 144" descr="{&quot;isTemplate&quot;:true,&quot;type&quot;:&quot;text&quot;}"/>
          <p:cNvSpPr txBox="1"/>
          <p:nvPr/>
        </p:nvSpPr>
        <p:spPr>
          <a:xfrm>
            <a:off x="4791075" y="3952875"/>
            <a:ext cx="6486525" cy="1524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75" b="1">
                <a:solidFill>
                  <a:srgbClr val="E8873A"/>
                </a:solidFill>
                <a:latin typeface="Inter"/>
                <a:ea typeface="Inter"/>
              </a:rPr>
              <a:t>P6 – P10</a:t>
            </a:r>
            <a:endParaRPr lang="en-US" sz="975" b="1">
              <a:solidFill>
                <a:srgbClr val="E8873A"/>
              </a:solidFill>
              <a:latin typeface="Inter"/>
              <a:ea typeface="Inter"/>
            </a:endParaRPr>
          </a:p>
        </p:txBody>
      </p:sp>
      <p:sp>
        <p:nvSpPr>
          <p:cNvPr id="146" name="圆角矩形 145"/>
          <p:cNvSpPr/>
          <p:nvPr/>
        </p:nvSpPr>
        <p:spPr>
          <a:xfrm>
            <a:off x="3943350" y="4410075"/>
            <a:ext cx="7620000" cy="1085850"/>
          </a:xfrm>
          <a:prstGeom prst="roundRect">
            <a:avLst>
              <a:gd name="adj" fmla="val 10526"/>
            </a:avLst>
          </a:prstGeom>
          <a:solidFill>
            <a:srgbClr val="146B4F">
              <a:alpha val="6000"/>
            </a:srgbClr>
          </a:solidFill>
        </p:spPr>
        <p:txBody>
          <a:bodyPr/>
          <a:p/>
        </p:txBody>
      </p:sp>
      <p:sp>
        <p:nvSpPr>
          <p:cNvPr id="147" name="任意多边形 146"/>
          <p:cNvSpPr/>
          <p:nvPr/>
        </p:nvSpPr>
        <p:spPr>
          <a:xfrm>
            <a:off x="3943350" y="4410075"/>
            <a:ext cx="7620000" cy="1085850"/>
          </a:xfrm>
          <a:custGeom>
            <a:avLst/>
            <a:gdLst/>
            <a:ahLst/>
            <a:cxnLst/>
            <a:pathLst>
              <a:path w="800" h="114">
                <a:moveTo>
                  <a:pt x="11" y="0"/>
                </a:moveTo>
                <a:cubicBezTo>
                  <a:pt x="8" y="0"/>
                  <a:pt x="6" y="3"/>
                  <a:pt x="6" y="6"/>
                </a:cubicBezTo>
                <a:lnTo>
                  <a:pt x="6" y="108"/>
                </a:lnTo>
                <a:cubicBezTo>
                  <a:pt x="6" y="111"/>
                  <a:pt x="8" y="113"/>
                  <a:pt x="11" y="114"/>
                </a:cubicBezTo>
                <a:cubicBezTo>
                  <a:pt x="5" y="113"/>
                  <a:pt x="0" y="108"/>
                  <a:pt x="0" y="102"/>
                </a:cubicBezTo>
                <a:lnTo>
                  <a:pt x="0" y="12"/>
                </a:lnTo>
                <a:cubicBezTo>
                  <a:pt x="0" y="5"/>
                  <a:pt x="5" y="0"/>
                  <a:pt x="12" y="0"/>
                </a:cubicBezTo>
                <a:close/>
              </a:path>
            </a:pathLst>
          </a:custGeom>
          <a:solidFill>
            <a:srgbClr val="146B4F"/>
          </a:solidFill>
        </p:spPr>
        <p:txBody>
          <a:bodyPr/>
          <a:p/>
        </p:txBody>
      </p:sp>
      <p:sp>
        <p:nvSpPr>
          <p:cNvPr id="148" name="文本框 147" descr="{&quot;isTemplate&quot;:true,&quot;type&quot;:&quot;text&quot;}"/>
          <p:cNvSpPr txBox="1"/>
          <p:nvPr/>
        </p:nvSpPr>
        <p:spPr>
          <a:xfrm>
            <a:off x="4171950" y="4724400"/>
            <a:ext cx="428625" cy="4572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3000" b="1">
                <a:solidFill>
                  <a:srgbClr val="146B4F"/>
                </a:solidFill>
                <a:latin typeface="Inter"/>
                <a:ea typeface="Inter"/>
              </a:rPr>
              <a:t>03</a:t>
            </a:r>
            <a:endParaRPr lang="en-US" sz="3000" b="1">
              <a:solidFill>
                <a:srgbClr val="146B4F"/>
              </a:solidFill>
              <a:latin typeface="Inter"/>
              <a:ea typeface="Inter"/>
            </a:endParaRPr>
          </a:p>
        </p:txBody>
      </p:sp>
      <p:sp>
        <p:nvSpPr>
          <p:cNvPr id="149" name="文本框 148" descr="{&quot;isTemplate&quot;:true,&quot;type&quot;:&quot;text&quot;}"/>
          <p:cNvSpPr txBox="1"/>
          <p:nvPr/>
        </p:nvSpPr>
        <p:spPr>
          <a:xfrm>
            <a:off x="4791075" y="4562475"/>
            <a:ext cx="6486525" cy="2571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 b="1">
                <a:solidFill>
                  <a:srgbClr val="1B2A28"/>
                </a:solidFill>
                <a:latin typeface="Source Han Sans SC"/>
                <a:ea typeface="Source Han Sans SC"/>
              </a:rPr>
              <a:t>保障与预算</a:t>
            </a:r>
            <a:endParaRPr lang="zh-CN" sz="1650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150" name="文本框 149" descr="{&quot;isTemplate&quot;:true,&quot;type&quot;:&quot;text&quot;}"/>
          <p:cNvSpPr txBox="1"/>
          <p:nvPr/>
        </p:nvSpPr>
        <p:spPr>
          <a:xfrm>
            <a:off x="4791075" y="4876800"/>
            <a:ext cx="6486525" cy="2571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45000"/>
              </a:lnSpc>
            </a:pPr>
            <a:r>
              <a:rPr lang="en-US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7 </a:t>
            </a:r>
            <a:r>
              <a:rPr lang="zh-CN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类角色分工、</a:t>
            </a:r>
            <a:r>
              <a:rPr lang="en-US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49,000 </a:t>
            </a:r>
            <a:r>
              <a:rPr lang="zh-CN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元预算明细、安全应急与宣传复盘机制</a:t>
            </a:r>
            <a:endParaRPr lang="zh-CN" sz="1125">
              <a:solidFill>
                <a:srgbClr val="1B2A28">
                  <a:alpha val="72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151" name="文本框 150" descr="{&quot;isTemplate&quot;:true,&quot;type&quot;:&quot;text&quot;}"/>
          <p:cNvSpPr txBox="1"/>
          <p:nvPr/>
        </p:nvSpPr>
        <p:spPr>
          <a:xfrm>
            <a:off x="4791075" y="5191125"/>
            <a:ext cx="6486525" cy="1524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75" b="1">
                <a:solidFill>
                  <a:srgbClr val="E8873A"/>
                </a:solidFill>
                <a:latin typeface="Inter"/>
                <a:ea typeface="Inter"/>
              </a:rPr>
              <a:t>P11 – P15</a:t>
            </a:r>
            <a:endParaRPr lang="en-US" sz="975" b="1">
              <a:solidFill>
                <a:srgbClr val="E8873A"/>
              </a:solidFill>
              <a:latin typeface="Inter"/>
              <a:ea typeface="Inter"/>
            </a:endParaRPr>
          </a:p>
        </p:txBody>
      </p:sp>
      <p:sp>
        <p:nvSpPr>
          <p:cNvPr id="152" name="文本框 151" descr="{&quot;isTemplate&quot;:true,&quot;type&quot;:&quot;text&quot;}"/>
          <p:cNvSpPr txBox="1"/>
          <p:nvPr/>
        </p:nvSpPr>
        <p:spPr>
          <a:xfrm>
            <a:off x="685800" y="6400800"/>
            <a:ext cx="16002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1B2A28">
                    <a:alpha val="50000"/>
                  </a:srgbClr>
                </a:solidFill>
                <a:latin typeface="Source Han Sans SC"/>
                <a:ea typeface="Source Han Sans SC"/>
              </a:rPr>
              <a:t>公司户外活动二天团建方案</a:t>
            </a:r>
            <a:endParaRPr lang="zh-CN" sz="1050">
              <a:solidFill>
                <a:srgbClr val="1B2A28">
                  <a:alpha val="50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153" name="文本框 152" descr="{&quot;isTemplate&quot;:true,&quot;type&quot;:&quot;text&quot;}"/>
          <p:cNvSpPr txBox="1"/>
          <p:nvPr/>
        </p:nvSpPr>
        <p:spPr>
          <a:xfrm>
            <a:off x="11096625" y="6400800"/>
            <a:ext cx="409575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1B2A28">
                    <a:alpha val="50000"/>
                  </a:srgbClr>
                </a:solidFill>
                <a:latin typeface="Inter"/>
                <a:ea typeface="Inter"/>
              </a:rPr>
              <a:t>02 / 16</a:t>
            </a:r>
            <a:endParaRPr lang="en-US" sz="1050">
              <a:solidFill>
                <a:srgbClr val="1B2A28">
                  <a:alpha val="50000"/>
                </a:srgbClr>
              </a:solidFill>
              <a:latin typeface="Inter"/>
              <a:ea typeface="Inte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矩形 15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146B4F"/>
              </a:gs>
              <a:gs pos="100000">
                <a:srgbClr val="4FAE8C"/>
              </a:gs>
            </a:gsLst>
            <a:lin ang="2700000" scaled="1"/>
          </a:gradFill>
        </p:spPr>
        <p:txBody>
          <a:bodyPr/>
          <a:p/>
        </p:txBody>
      </p:sp>
      <p:sp>
        <p:nvSpPr>
          <p:cNvPr id="156" name="矩形 15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FFFFFF">
                  <a:alpha val="10000"/>
                </a:srgbClr>
              </a:gs>
              <a:gs pos="50000">
                <a:srgbClr val="FFFFFF">
                  <a:alpha val="0"/>
                </a:srgbClr>
              </a:gs>
            </a:gsLst>
            <a:path path="circle">
              <a:fillToRect l="30000" t="70000" r="70000" b="30000"/>
            </a:path>
          </a:gradFill>
        </p:spPr>
        <p:txBody>
          <a:bodyPr/>
          <a:p/>
        </p:txBody>
      </p:sp>
      <p:pic>
        <p:nvPicPr>
          <p:cNvPr id="157" name="图片 156"/>
          <p:cNvPicPr>
            <a:picLocks noChangeAspect="1"/>
          </p:cNvPicPr>
          <p:nvPr/>
        </p:nvPicPr>
        <p:blipFill>
          <a:blip r:embed="rId1">
            <a:alphaModFix amt="12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8" name="文本框 157" descr="{&quot;isTemplate&quot;:true,&quot;type&quot;:&quot;text&quot;}"/>
          <p:cNvSpPr txBox="1"/>
          <p:nvPr/>
        </p:nvSpPr>
        <p:spPr>
          <a:xfrm>
            <a:off x="838200" y="2171700"/>
            <a:ext cx="2333625" cy="25146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6500" b="1">
                <a:solidFill>
                  <a:srgbClr val="FFFFFF">
                    <a:alpha val="22000"/>
                  </a:srgbClr>
                </a:solidFill>
                <a:latin typeface="Inter"/>
                <a:ea typeface="Inter"/>
              </a:rPr>
              <a:t>01</a:t>
            </a:r>
            <a:endParaRPr lang="en-US" sz="16500" b="1">
              <a:solidFill>
                <a:srgbClr val="FFFFFF">
                  <a:alpha val="22000"/>
                </a:srgbClr>
              </a:solidFill>
              <a:latin typeface="Inter"/>
              <a:ea typeface="Inter"/>
            </a:endParaRPr>
          </a:p>
        </p:txBody>
      </p:sp>
      <p:sp>
        <p:nvSpPr>
          <p:cNvPr id="159" name="圆角矩形 158"/>
          <p:cNvSpPr/>
          <p:nvPr/>
        </p:nvSpPr>
        <p:spPr>
          <a:xfrm>
            <a:off x="3743325" y="2571750"/>
            <a:ext cx="685800" cy="66675"/>
          </a:xfrm>
          <a:prstGeom prst="roundRect">
            <a:avLst>
              <a:gd name="adj" fmla="val 57143"/>
            </a:avLst>
          </a:prstGeom>
          <a:solidFill>
            <a:srgbClr val="E8873A"/>
          </a:solidFill>
        </p:spPr>
        <p:txBody>
          <a:bodyPr/>
          <a:p/>
        </p:txBody>
      </p:sp>
      <p:sp>
        <p:nvSpPr>
          <p:cNvPr id="160" name="文本框 159" descr="{&quot;isTemplate&quot;:true,&quot;type&quot;:&quot;text&quot;}"/>
          <p:cNvSpPr txBox="1"/>
          <p:nvPr/>
        </p:nvSpPr>
        <p:spPr>
          <a:xfrm>
            <a:off x="3743325" y="2828925"/>
            <a:ext cx="2438400" cy="8477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15000"/>
              </a:lnSpc>
            </a:pPr>
            <a:r>
              <a:rPr lang="zh-CN" sz="4800" b="1">
                <a:solidFill>
                  <a:srgbClr val="FFFFFF"/>
                </a:solidFill>
                <a:latin typeface="Source Han Sans SC"/>
                <a:ea typeface="Source Han Sans SC"/>
              </a:rPr>
              <a:t>活动概览</a:t>
            </a:r>
            <a:endParaRPr lang="zh-CN" sz="4800" b="1">
              <a:solidFill>
                <a:srgbClr val="FFFFFF"/>
              </a:solidFill>
              <a:latin typeface="Source Han Sans SC"/>
              <a:ea typeface="Source Han Sans SC"/>
            </a:endParaRPr>
          </a:p>
        </p:txBody>
      </p:sp>
      <p:sp>
        <p:nvSpPr>
          <p:cNvPr id="161" name="文本框 160" descr="{&quot;isTemplate&quot;:true,&quot;type&quot;:&quot;text&quot;}"/>
          <p:cNvSpPr txBox="1"/>
          <p:nvPr/>
        </p:nvSpPr>
        <p:spPr>
          <a:xfrm>
            <a:off x="3743325" y="3867150"/>
            <a:ext cx="2286000" cy="4191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800">
                <a:solidFill>
                  <a:srgbClr val="FFFFFF">
                    <a:alpha val="88000"/>
                  </a:srgbClr>
                </a:solidFill>
                <a:latin typeface="Source Han Sans SC"/>
                <a:ea typeface="Source Han Sans SC"/>
              </a:rPr>
              <a:t>为什么做、做成什么样</a:t>
            </a:r>
            <a:endParaRPr lang="zh-CN" sz="1800">
              <a:solidFill>
                <a:srgbClr val="FFFFFF">
                  <a:alpha val="88000"/>
                </a:srgbClr>
              </a:solidFill>
              <a:latin typeface="Source Han Sans SC"/>
              <a:ea typeface="Source Han Sans S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矩形 16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</p:spPr>
        <p:txBody>
          <a:bodyPr/>
          <a:p/>
        </p:txBody>
      </p:sp>
      <p:sp>
        <p:nvSpPr>
          <p:cNvPr id="164" name="圆角矩形 163"/>
          <p:cNvSpPr/>
          <p:nvPr/>
        </p:nvSpPr>
        <p:spPr>
          <a:xfrm>
            <a:off x="685800" y="723900"/>
            <a:ext cx="57150" cy="419100"/>
          </a:xfrm>
          <a:prstGeom prst="roundRect">
            <a:avLst>
              <a:gd name="adj" fmla="val 50000"/>
            </a:avLst>
          </a:prstGeom>
          <a:solidFill>
            <a:srgbClr val="146B4F"/>
          </a:solidFill>
        </p:spPr>
        <p:txBody>
          <a:bodyPr/>
          <a:p/>
        </p:txBody>
      </p:sp>
      <p:sp>
        <p:nvSpPr>
          <p:cNvPr id="165" name="文本框 164" descr="{&quot;isTemplate&quot;:true,&quot;type&quot;:&quot;text&quot;}"/>
          <p:cNvSpPr txBox="1"/>
          <p:nvPr/>
        </p:nvSpPr>
        <p:spPr>
          <a:xfrm>
            <a:off x="895350" y="752475"/>
            <a:ext cx="1943100" cy="3905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1B2A28"/>
                </a:solidFill>
                <a:latin typeface="Source Han Sans SC"/>
                <a:ea typeface="Source Han Sans SC"/>
              </a:rPr>
              <a:t>关键信息一览</a:t>
            </a:r>
            <a:endParaRPr lang="zh-CN" sz="2550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166" name="文本框 165" descr="{&quot;isTemplate&quot;:true,&quot;type&quot;:&quot;text&quot;}"/>
          <p:cNvSpPr txBox="1"/>
          <p:nvPr/>
        </p:nvSpPr>
        <p:spPr>
          <a:xfrm>
            <a:off x="685800" y="3009900"/>
            <a:ext cx="2476500" cy="5810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20000"/>
              </a:lnSpc>
            </a:pPr>
            <a:r>
              <a:rPr lang="zh-CN" sz="3150" b="1">
                <a:solidFill>
                  <a:srgbClr val="146B4F"/>
                </a:solidFill>
                <a:latin typeface="Source Han Sans SC"/>
                <a:ea typeface="Source Han Sans SC"/>
              </a:rPr>
              <a:t>活动概要</a:t>
            </a:r>
            <a:endParaRPr lang="zh-CN" sz="3150" b="1">
              <a:solidFill>
                <a:srgbClr val="146B4F"/>
              </a:solidFill>
              <a:latin typeface="Source Han Sans SC"/>
              <a:ea typeface="Source Han Sans SC"/>
            </a:endParaRPr>
          </a:p>
        </p:txBody>
      </p:sp>
      <p:sp>
        <p:nvSpPr>
          <p:cNvPr id="167" name="文本框 166" descr="{&quot;isTemplate&quot;:true,&quot;type&quot;:&quot;text&quot;}"/>
          <p:cNvSpPr txBox="1"/>
          <p:nvPr/>
        </p:nvSpPr>
        <p:spPr>
          <a:xfrm>
            <a:off x="685800" y="3743325"/>
            <a:ext cx="2476500" cy="685800"/>
          </a:xfrm>
          <a:prstGeom prst="rect">
            <a:avLst/>
          </a:prstGeom>
        </p:spPr>
        <p:txBody>
          <a:bodyPr wrap="square" lIns="0" tIns="0" rIns="0" bIns="0">
            <a:normAutofit/>
          </a:bodyPr>
          <a:p>
            <a:pPr>
              <a:lnSpc>
                <a:spcPct val="165000"/>
              </a:lnSpc>
            </a:pPr>
            <a:r>
              <a:rPr lang="zh-CN" sz="1350">
                <a:solidFill>
                  <a:srgbClr val="1B2A28">
                    <a:alpha val="62000"/>
                  </a:srgbClr>
                </a:solidFill>
                <a:latin typeface="Source Han Sans SC"/>
                <a:ea typeface="Source Han Sans SC"/>
              </a:rPr>
              <a:t>用六个维度快速锁定本次活动的基本盘，便于决策层一目了然。</a:t>
            </a:r>
            <a:endParaRPr lang="zh-CN" sz="1350">
              <a:solidFill>
                <a:srgbClr val="1B2A28">
                  <a:alpha val="62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168" name="圆角矩形 167"/>
          <p:cNvSpPr/>
          <p:nvPr/>
        </p:nvSpPr>
        <p:spPr>
          <a:xfrm>
            <a:off x="3619500" y="1485900"/>
            <a:ext cx="3867150" cy="1143000"/>
          </a:xfrm>
          <a:prstGeom prst="roundRect">
            <a:avLst>
              <a:gd name="adj" fmla="val 8333"/>
            </a:avLst>
          </a:prstGeom>
          <a:solidFill>
            <a:srgbClr val="146B4F">
              <a:alpha val="6000"/>
            </a:srgbClr>
          </a:solidFill>
        </p:spPr>
        <p:txBody>
          <a:bodyPr/>
          <a:p/>
        </p:txBody>
      </p:sp>
      <p:sp>
        <p:nvSpPr>
          <p:cNvPr id="169" name="任意多边形 168"/>
          <p:cNvSpPr/>
          <p:nvPr/>
        </p:nvSpPr>
        <p:spPr>
          <a:xfrm>
            <a:off x="3790950" y="1657350"/>
            <a:ext cx="361950" cy="361950"/>
          </a:xfrm>
          <a:custGeom>
            <a:avLst/>
            <a:gdLst/>
            <a:ahLst/>
            <a:cxnLst/>
            <a:pathLst>
              <a:path w="38" h="38">
                <a:moveTo>
                  <a:pt x="19" y="0"/>
                </a:moveTo>
                <a:lnTo>
                  <a:pt x="19" y="0"/>
                </a:lnTo>
                <a:cubicBezTo>
                  <a:pt x="29" y="0"/>
                  <a:pt x="38" y="9"/>
                  <a:pt x="38" y="19"/>
                </a:cubicBezTo>
                <a:lnTo>
                  <a:pt x="38" y="19"/>
                </a:lnTo>
                <a:cubicBezTo>
                  <a:pt x="38" y="29"/>
                  <a:pt x="29" y="38"/>
                  <a:pt x="19" y="38"/>
                </a:cubicBezTo>
                <a:lnTo>
                  <a:pt x="19" y="38"/>
                </a:lnTo>
                <a:cubicBezTo>
                  <a:pt x="9" y="38"/>
                  <a:pt x="0" y="29"/>
                  <a:pt x="0" y="19"/>
                </a:cubicBezTo>
                <a:lnTo>
                  <a:pt x="0" y="19"/>
                </a:lnTo>
                <a:cubicBezTo>
                  <a:pt x="0" y="9"/>
                  <a:pt x="9" y="0"/>
                  <a:pt x="19" y="0"/>
                </a:cubicBezTo>
                <a:close/>
              </a:path>
            </a:pathLst>
          </a:custGeom>
          <a:solidFill>
            <a:srgbClr val="146B4F"/>
          </a:solidFill>
        </p:spPr>
        <p:txBody>
          <a:bodyPr/>
          <a:p/>
        </p:txBody>
      </p:sp>
      <p:pic>
        <p:nvPicPr>
          <p:cNvPr id="170" name="图片 169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886200" y="1752600"/>
            <a:ext cx="171450" cy="171450"/>
          </a:xfrm>
          <a:prstGeom prst="rect">
            <a:avLst/>
          </a:prstGeom>
        </p:spPr>
      </p:pic>
      <p:sp>
        <p:nvSpPr>
          <p:cNvPr id="171" name="文本框 170" descr="{&quot;isTemplate&quot;:true,&quot;type&quot;:&quot;text&quot;}"/>
          <p:cNvSpPr txBox="1"/>
          <p:nvPr/>
        </p:nvSpPr>
        <p:spPr>
          <a:xfrm>
            <a:off x="4286250" y="1657350"/>
            <a:ext cx="3028950" cy="1714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125">
                <a:solidFill>
                  <a:srgbClr val="1B2A28">
                    <a:alpha val="60000"/>
                  </a:srgbClr>
                </a:solidFill>
                <a:latin typeface="Source Han Sans SC"/>
                <a:ea typeface="Source Han Sans SC"/>
              </a:rPr>
              <a:t>活动主题</a:t>
            </a:r>
            <a:endParaRPr lang="zh-CN" sz="1125">
              <a:solidFill>
                <a:srgbClr val="1B2A28">
                  <a:alpha val="60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172" name="文本框 171" descr="{&quot;isTemplate&quot;:true,&quot;type&quot;:&quot;text&quot;}"/>
          <p:cNvSpPr txBox="1"/>
          <p:nvPr/>
        </p:nvSpPr>
        <p:spPr>
          <a:xfrm>
            <a:off x="4286250" y="1866900"/>
            <a:ext cx="3028950" cy="2952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35000"/>
              </a:lnSpc>
            </a:pPr>
            <a:r>
              <a:rPr lang="zh-CN" sz="1425" b="1">
                <a:solidFill>
                  <a:srgbClr val="1B2A28"/>
                </a:solidFill>
                <a:latin typeface="Source Han Sans SC"/>
                <a:ea typeface="Source Han Sans SC"/>
              </a:rPr>
              <a:t>凝心聚力</a:t>
            </a:r>
            <a:r>
              <a:rPr lang="en-US" sz="1425" b="1">
                <a:solidFill>
                  <a:srgbClr val="1B2A28"/>
                </a:solidFill>
                <a:latin typeface="Source Han Sans SC"/>
                <a:ea typeface="Source Han Sans SC"/>
              </a:rPr>
              <a:t> · </a:t>
            </a:r>
            <a:r>
              <a:rPr lang="zh-CN" sz="1425" b="1">
                <a:solidFill>
                  <a:srgbClr val="1B2A28"/>
                </a:solidFill>
                <a:latin typeface="Source Han Sans SC"/>
                <a:ea typeface="Source Han Sans SC"/>
              </a:rPr>
              <a:t>踏春而行</a:t>
            </a:r>
            <a:endParaRPr lang="zh-CN" sz="1425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173" name="圆角矩形 172"/>
          <p:cNvSpPr/>
          <p:nvPr/>
        </p:nvSpPr>
        <p:spPr>
          <a:xfrm>
            <a:off x="7639050" y="1485900"/>
            <a:ext cx="3867150" cy="1143000"/>
          </a:xfrm>
          <a:prstGeom prst="roundRect">
            <a:avLst>
              <a:gd name="adj" fmla="val 8333"/>
            </a:avLst>
          </a:prstGeom>
          <a:solidFill>
            <a:srgbClr val="146B4F">
              <a:alpha val="6000"/>
            </a:srgbClr>
          </a:solidFill>
        </p:spPr>
        <p:txBody>
          <a:bodyPr/>
          <a:p/>
        </p:txBody>
      </p:sp>
      <p:sp>
        <p:nvSpPr>
          <p:cNvPr id="174" name="任意多边形 173"/>
          <p:cNvSpPr/>
          <p:nvPr/>
        </p:nvSpPr>
        <p:spPr>
          <a:xfrm>
            <a:off x="7810500" y="1657350"/>
            <a:ext cx="361950" cy="361950"/>
          </a:xfrm>
          <a:custGeom>
            <a:avLst/>
            <a:gdLst/>
            <a:ahLst/>
            <a:cxnLst/>
            <a:pathLst>
              <a:path w="38" h="38">
                <a:moveTo>
                  <a:pt x="19" y="0"/>
                </a:moveTo>
                <a:lnTo>
                  <a:pt x="19" y="0"/>
                </a:lnTo>
                <a:cubicBezTo>
                  <a:pt x="29" y="0"/>
                  <a:pt x="38" y="9"/>
                  <a:pt x="38" y="19"/>
                </a:cubicBezTo>
                <a:lnTo>
                  <a:pt x="38" y="19"/>
                </a:lnTo>
                <a:cubicBezTo>
                  <a:pt x="38" y="29"/>
                  <a:pt x="29" y="38"/>
                  <a:pt x="19" y="38"/>
                </a:cubicBezTo>
                <a:lnTo>
                  <a:pt x="19" y="38"/>
                </a:lnTo>
                <a:cubicBezTo>
                  <a:pt x="9" y="38"/>
                  <a:pt x="0" y="29"/>
                  <a:pt x="0" y="19"/>
                </a:cubicBezTo>
                <a:lnTo>
                  <a:pt x="0" y="19"/>
                </a:lnTo>
                <a:cubicBezTo>
                  <a:pt x="0" y="9"/>
                  <a:pt x="9" y="0"/>
                  <a:pt x="19" y="0"/>
                </a:cubicBezTo>
                <a:close/>
              </a:path>
            </a:pathLst>
          </a:custGeom>
          <a:solidFill>
            <a:srgbClr val="4FAE8C"/>
          </a:solidFill>
        </p:spPr>
        <p:txBody>
          <a:bodyPr/>
          <a:p/>
        </p:txBody>
      </p:sp>
      <p:pic>
        <p:nvPicPr>
          <p:cNvPr id="175" name="图片 174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05750" y="1752600"/>
            <a:ext cx="171450" cy="171450"/>
          </a:xfrm>
          <a:prstGeom prst="rect">
            <a:avLst/>
          </a:prstGeom>
        </p:spPr>
      </p:pic>
      <p:sp>
        <p:nvSpPr>
          <p:cNvPr id="176" name="文本框 175" descr="{&quot;isTemplate&quot;:true,&quot;type&quot;:&quot;text&quot;}"/>
          <p:cNvSpPr txBox="1"/>
          <p:nvPr/>
        </p:nvSpPr>
        <p:spPr>
          <a:xfrm>
            <a:off x="8305800" y="1657350"/>
            <a:ext cx="3028950" cy="1714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125">
                <a:solidFill>
                  <a:srgbClr val="1B2A28">
                    <a:alpha val="60000"/>
                  </a:srgbClr>
                </a:solidFill>
                <a:latin typeface="Source Han Sans SC"/>
                <a:ea typeface="Source Han Sans SC"/>
              </a:rPr>
              <a:t>活动时间</a:t>
            </a:r>
            <a:endParaRPr lang="zh-CN" sz="1125">
              <a:solidFill>
                <a:srgbClr val="1B2A28">
                  <a:alpha val="60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177" name="文本框 176" descr="{&quot;isTemplate&quot;:true,&quot;type&quot;:&quot;text&quot;}"/>
          <p:cNvSpPr txBox="1"/>
          <p:nvPr/>
        </p:nvSpPr>
        <p:spPr>
          <a:xfrm>
            <a:off x="8305800" y="1866900"/>
            <a:ext cx="3028950" cy="5905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35000"/>
              </a:lnSpc>
            </a:pPr>
            <a:r>
              <a:rPr lang="en-US" sz="1425" b="1">
                <a:solidFill>
                  <a:srgbClr val="1B2A28"/>
                </a:solidFill>
                <a:latin typeface="Source Han Sans SC"/>
                <a:ea typeface="Source Han Sans SC"/>
              </a:rPr>
              <a:t>2026.04.18 – 04.19</a:t>
            </a:r>
            <a:endParaRPr lang="en-US" sz="1425" b="1">
              <a:solidFill>
                <a:srgbClr val="1B2A28"/>
              </a:solidFill>
              <a:latin typeface="Source Han Sans SC"/>
              <a:ea typeface="Source Han Sans SC"/>
            </a:endParaRPr>
          </a:p>
          <a:p>
            <a:pPr>
              <a:lnSpc>
                <a:spcPct val="135000"/>
              </a:lnSpc>
            </a:pPr>
            <a:r>
              <a:rPr lang="en-US" sz="1425" b="1">
                <a:solidFill>
                  <a:srgbClr val="1B2A28"/>
                </a:solidFill>
                <a:latin typeface="Source Han Sans SC"/>
                <a:ea typeface="Source Han Sans SC"/>
              </a:rPr>
              <a:t>2 </a:t>
            </a:r>
            <a:r>
              <a:rPr lang="zh-CN" sz="1425" b="1">
                <a:solidFill>
                  <a:srgbClr val="1B2A28"/>
                </a:solidFill>
                <a:latin typeface="Source Han Sans SC"/>
                <a:ea typeface="Source Han Sans SC"/>
              </a:rPr>
              <a:t>天</a:t>
            </a:r>
            <a:r>
              <a:rPr lang="en-US" sz="1425" b="1">
                <a:solidFill>
                  <a:srgbClr val="1B2A28"/>
                </a:solidFill>
                <a:latin typeface="Source Han Sans SC"/>
                <a:ea typeface="Source Han Sans SC"/>
              </a:rPr>
              <a:t> 1 </a:t>
            </a:r>
            <a:r>
              <a:rPr lang="zh-CN" sz="1425" b="1">
                <a:solidFill>
                  <a:srgbClr val="1B2A28"/>
                </a:solidFill>
                <a:latin typeface="Source Han Sans SC"/>
                <a:ea typeface="Source Han Sans SC"/>
              </a:rPr>
              <a:t>夜</a:t>
            </a:r>
            <a:endParaRPr lang="zh-CN" sz="1425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178" name="圆角矩形 177"/>
          <p:cNvSpPr/>
          <p:nvPr/>
        </p:nvSpPr>
        <p:spPr>
          <a:xfrm>
            <a:off x="3619500" y="2781300"/>
            <a:ext cx="3867150" cy="1143000"/>
          </a:xfrm>
          <a:prstGeom prst="roundRect">
            <a:avLst>
              <a:gd name="adj" fmla="val 8333"/>
            </a:avLst>
          </a:prstGeom>
          <a:solidFill>
            <a:srgbClr val="146B4F">
              <a:alpha val="6000"/>
            </a:srgbClr>
          </a:solidFill>
        </p:spPr>
        <p:txBody>
          <a:bodyPr/>
          <a:p/>
        </p:txBody>
      </p:sp>
      <p:sp>
        <p:nvSpPr>
          <p:cNvPr id="179" name="任意多边形 178"/>
          <p:cNvSpPr/>
          <p:nvPr/>
        </p:nvSpPr>
        <p:spPr>
          <a:xfrm>
            <a:off x="3790950" y="2952750"/>
            <a:ext cx="361950" cy="361950"/>
          </a:xfrm>
          <a:custGeom>
            <a:avLst/>
            <a:gdLst/>
            <a:ahLst/>
            <a:cxnLst/>
            <a:pathLst>
              <a:path w="38" h="38">
                <a:moveTo>
                  <a:pt x="19" y="0"/>
                </a:moveTo>
                <a:lnTo>
                  <a:pt x="19" y="0"/>
                </a:lnTo>
                <a:cubicBezTo>
                  <a:pt x="29" y="0"/>
                  <a:pt x="38" y="9"/>
                  <a:pt x="38" y="19"/>
                </a:cubicBezTo>
                <a:lnTo>
                  <a:pt x="38" y="19"/>
                </a:lnTo>
                <a:cubicBezTo>
                  <a:pt x="38" y="29"/>
                  <a:pt x="29" y="38"/>
                  <a:pt x="19" y="38"/>
                </a:cubicBezTo>
                <a:lnTo>
                  <a:pt x="19" y="38"/>
                </a:lnTo>
                <a:cubicBezTo>
                  <a:pt x="9" y="38"/>
                  <a:pt x="0" y="29"/>
                  <a:pt x="0" y="19"/>
                </a:cubicBezTo>
                <a:lnTo>
                  <a:pt x="0" y="19"/>
                </a:lnTo>
                <a:cubicBezTo>
                  <a:pt x="0" y="9"/>
                  <a:pt x="9" y="0"/>
                  <a:pt x="19" y="0"/>
                </a:cubicBezTo>
                <a:close/>
              </a:path>
            </a:pathLst>
          </a:custGeom>
          <a:solidFill>
            <a:srgbClr val="146B4F"/>
          </a:solidFill>
        </p:spPr>
        <p:txBody>
          <a:bodyPr/>
          <a:p/>
        </p:txBody>
      </p:sp>
      <p:pic>
        <p:nvPicPr>
          <p:cNvPr id="180" name="图片 179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86200" y="3048000"/>
            <a:ext cx="171450" cy="171450"/>
          </a:xfrm>
          <a:prstGeom prst="rect">
            <a:avLst/>
          </a:prstGeom>
        </p:spPr>
      </p:pic>
      <p:sp>
        <p:nvSpPr>
          <p:cNvPr id="181" name="文本框 180" descr="{&quot;isTemplate&quot;:true,&quot;type&quot;:&quot;text&quot;}"/>
          <p:cNvSpPr txBox="1"/>
          <p:nvPr/>
        </p:nvSpPr>
        <p:spPr>
          <a:xfrm>
            <a:off x="4286250" y="2952750"/>
            <a:ext cx="3028950" cy="1714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125">
                <a:solidFill>
                  <a:srgbClr val="1B2A28">
                    <a:alpha val="60000"/>
                  </a:srgbClr>
                </a:solidFill>
                <a:latin typeface="Source Han Sans SC"/>
                <a:ea typeface="Source Han Sans SC"/>
              </a:rPr>
              <a:t>活动地点</a:t>
            </a:r>
            <a:endParaRPr lang="zh-CN" sz="1125">
              <a:solidFill>
                <a:srgbClr val="1B2A28">
                  <a:alpha val="60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182" name="文本框 181" descr="{&quot;isTemplate&quot;:true,&quot;type&quot;:&quot;text&quot;}"/>
          <p:cNvSpPr txBox="1"/>
          <p:nvPr/>
        </p:nvSpPr>
        <p:spPr>
          <a:xfrm>
            <a:off x="4286250" y="3162300"/>
            <a:ext cx="3028950" cy="5905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35000"/>
              </a:lnSpc>
            </a:pPr>
            <a:r>
              <a:rPr lang="zh-CN" sz="1425" b="1">
                <a:solidFill>
                  <a:srgbClr val="1B2A28"/>
                </a:solidFill>
                <a:latin typeface="Source Han Sans SC"/>
                <a:ea typeface="Source Han Sans SC"/>
              </a:rPr>
              <a:t>苏州</a:t>
            </a:r>
            <a:r>
              <a:rPr lang="en-US" sz="1425" b="1">
                <a:solidFill>
                  <a:srgbClr val="1B2A28"/>
                </a:solidFill>
                <a:latin typeface="Source Han Sans SC"/>
                <a:ea typeface="Source Han Sans SC"/>
              </a:rPr>
              <a:t> · </a:t>
            </a:r>
            <a:r>
              <a:rPr lang="zh-CN" sz="1425" b="1">
                <a:solidFill>
                  <a:srgbClr val="1B2A28"/>
                </a:solidFill>
                <a:latin typeface="Source Han Sans SC"/>
                <a:ea typeface="Source Han Sans SC"/>
              </a:rPr>
              <a:t>西山岛</a:t>
            </a:r>
            <a:endParaRPr lang="zh-CN" sz="1425" b="1">
              <a:solidFill>
                <a:srgbClr val="1B2A28"/>
              </a:solidFill>
              <a:latin typeface="Source Han Sans SC"/>
              <a:ea typeface="Source Han Sans SC"/>
            </a:endParaRPr>
          </a:p>
          <a:p>
            <a:pPr>
              <a:lnSpc>
                <a:spcPct val="135000"/>
              </a:lnSpc>
            </a:pPr>
            <a:r>
              <a:rPr lang="zh-CN" sz="1425" b="1">
                <a:solidFill>
                  <a:srgbClr val="1B2A28"/>
                </a:solidFill>
                <a:latin typeface="Source Han Sans SC"/>
                <a:ea typeface="Source Han Sans SC"/>
              </a:rPr>
              <a:t>备选：莫干山</a:t>
            </a:r>
            <a:r>
              <a:rPr lang="en-US" sz="1425" b="1">
                <a:solidFill>
                  <a:srgbClr val="1B2A28"/>
                </a:solidFill>
                <a:latin typeface="Source Han Sans SC"/>
                <a:ea typeface="Source Han Sans SC"/>
              </a:rPr>
              <a:t> / </a:t>
            </a:r>
            <a:r>
              <a:rPr lang="zh-CN" sz="1425" b="1">
                <a:solidFill>
                  <a:srgbClr val="1B2A28"/>
                </a:solidFill>
                <a:latin typeface="Source Han Sans SC"/>
                <a:ea typeface="Source Han Sans SC"/>
              </a:rPr>
              <a:t>千岛湖</a:t>
            </a:r>
            <a:endParaRPr lang="zh-CN" sz="1425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183" name="圆角矩形 182"/>
          <p:cNvSpPr/>
          <p:nvPr/>
        </p:nvSpPr>
        <p:spPr>
          <a:xfrm>
            <a:off x="7639050" y="2781300"/>
            <a:ext cx="3867150" cy="1143000"/>
          </a:xfrm>
          <a:prstGeom prst="roundRect">
            <a:avLst>
              <a:gd name="adj" fmla="val 8333"/>
            </a:avLst>
          </a:prstGeom>
          <a:solidFill>
            <a:srgbClr val="146B4F">
              <a:alpha val="6000"/>
            </a:srgbClr>
          </a:solidFill>
        </p:spPr>
        <p:txBody>
          <a:bodyPr/>
          <a:p/>
        </p:txBody>
      </p:sp>
      <p:sp>
        <p:nvSpPr>
          <p:cNvPr id="184" name="任意多边形 183"/>
          <p:cNvSpPr/>
          <p:nvPr/>
        </p:nvSpPr>
        <p:spPr>
          <a:xfrm>
            <a:off x="7810500" y="2952750"/>
            <a:ext cx="361950" cy="361950"/>
          </a:xfrm>
          <a:custGeom>
            <a:avLst/>
            <a:gdLst/>
            <a:ahLst/>
            <a:cxnLst/>
            <a:pathLst>
              <a:path w="38" h="38">
                <a:moveTo>
                  <a:pt x="19" y="0"/>
                </a:moveTo>
                <a:lnTo>
                  <a:pt x="19" y="0"/>
                </a:lnTo>
                <a:cubicBezTo>
                  <a:pt x="29" y="0"/>
                  <a:pt x="38" y="9"/>
                  <a:pt x="38" y="19"/>
                </a:cubicBezTo>
                <a:lnTo>
                  <a:pt x="38" y="19"/>
                </a:lnTo>
                <a:cubicBezTo>
                  <a:pt x="38" y="29"/>
                  <a:pt x="29" y="38"/>
                  <a:pt x="19" y="38"/>
                </a:cubicBezTo>
                <a:lnTo>
                  <a:pt x="19" y="38"/>
                </a:lnTo>
                <a:cubicBezTo>
                  <a:pt x="9" y="38"/>
                  <a:pt x="0" y="29"/>
                  <a:pt x="0" y="19"/>
                </a:cubicBezTo>
                <a:lnTo>
                  <a:pt x="0" y="19"/>
                </a:lnTo>
                <a:cubicBezTo>
                  <a:pt x="0" y="9"/>
                  <a:pt x="9" y="0"/>
                  <a:pt x="19" y="0"/>
                </a:cubicBezTo>
                <a:close/>
              </a:path>
            </a:pathLst>
          </a:custGeom>
          <a:solidFill>
            <a:srgbClr val="4FAE8C"/>
          </a:solidFill>
        </p:spPr>
        <p:txBody>
          <a:bodyPr/>
          <a:p/>
        </p:txBody>
      </p:sp>
      <p:pic>
        <p:nvPicPr>
          <p:cNvPr id="185" name="图片 184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05750" y="3048000"/>
            <a:ext cx="171450" cy="171450"/>
          </a:xfrm>
          <a:prstGeom prst="rect">
            <a:avLst/>
          </a:prstGeom>
        </p:spPr>
      </p:pic>
      <p:sp>
        <p:nvSpPr>
          <p:cNvPr id="186" name="文本框 185" descr="{&quot;isTemplate&quot;:true,&quot;type&quot;:&quot;text&quot;}"/>
          <p:cNvSpPr txBox="1"/>
          <p:nvPr/>
        </p:nvSpPr>
        <p:spPr>
          <a:xfrm>
            <a:off x="8305800" y="2952750"/>
            <a:ext cx="3028950" cy="1714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125">
                <a:solidFill>
                  <a:srgbClr val="1B2A28">
                    <a:alpha val="60000"/>
                  </a:srgbClr>
                </a:solidFill>
                <a:latin typeface="Source Han Sans SC"/>
                <a:ea typeface="Source Han Sans SC"/>
              </a:rPr>
              <a:t>参与人员</a:t>
            </a:r>
            <a:endParaRPr lang="zh-CN" sz="1125">
              <a:solidFill>
                <a:srgbClr val="1B2A28">
                  <a:alpha val="60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187" name="文本框 186" descr="{&quot;isTemplate&quot;:true,&quot;type&quot;:&quot;text&quot;}"/>
          <p:cNvSpPr txBox="1"/>
          <p:nvPr/>
        </p:nvSpPr>
        <p:spPr>
          <a:xfrm>
            <a:off x="8305800" y="3162300"/>
            <a:ext cx="3028950" cy="5905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35000"/>
              </a:lnSpc>
            </a:pPr>
            <a:r>
              <a:rPr lang="zh-CN" sz="1425" b="1">
                <a:solidFill>
                  <a:srgbClr val="1B2A28"/>
                </a:solidFill>
                <a:latin typeface="Source Han Sans SC"/>
                <a:ea typeface="Source Han Sans SC"/>
              </a:rPr>
              <a:t>公司在职员工</a:t>
            </a:r>
            <a:endParaRPr lang="zh-CN" sz="1425" b="1">
              <a:solidFill>
                <a:srgbClr val="1B2A28"/>
              </a:solidFill>
              <a:latin typeface="Source Han Sans SC"/>
              <a:ea typeface="Source Han Sans SC"/>
            </a:endParaRPr>
          </a:p>
          <a:p>
            <a:pPr>
              <a:lnSpc>
                <a:spcPct val="135000"/>
              </a:lnSpc>
            </a:pPr>
            <a:r>
              <a:rPr lang="en-US" sz="1425" b="1">
                <a:solidFill>
                  <a:srgbClr val="1B2A28"/>
                </a:solidFill>
                <a:latin typeface="Source Han Sans SC"/>
                <a:ea typeface="Source Han Sans SC"/>
              </a:rPr>
              <a:t>40 – 60 </a:t>
            </a:r>
            <a:r>
              <a:rPr lang="zh-CN" sz="1425" b="1">
                <a:solidFill>
                  <a:srgbClr val="1B2A28"/>
                </a:solidFill>
                <a:latin typeface="Source Han Sans SC"/>
                <a:ea typeface="Source Han Sans SC"/>
              </a:rPr>
              <a:t>人</a:t>
            </a:r>
            <a:endParaRPr lang="zh-CN" sz="1425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188" name="圆角矩形 187"/>
          <p:cNvSpPr/>
          <p:nvPr/>
        </p:nvSpPr>
        <p:spPr>
          <a:xfrm>
            <a:off x="3619500" y="4076700"/>
            <a:ext cx="3867150" cy="1143000"/>
          </a:xfrm>
          <a:prstGeom prst="roundRect">
            <a:avLst>
              <a:gd name="adj" fmla="val 8333"/>
            </a:avLst>
          </a:prstGeom>
          <a:solidFill>
            <a:srgbClr val="146B4F">
              <a:alpha val="6000"/>
            </a:srgbClr>
          </a:solidFill>
        </p:spPr>
        <p:txBody>
          <a:bodyPr/>
          <a:p/>
        </p:txBody>
      </p:sp>
      <p:sp>
        <p:nvSpPr>
          <p:cNvPr id="189" name="任意多边形 188"/>
          <p:cNvSpPr/>
          <p:nvPr/>
        </p:nvSpPr>
        <p:spPr>
          <a:xfrm>
            <a:off x="3790950" y="4248150"/>
            <a:ext cx="361950" cy="361950"/>
          </a:xfrm>
          <a:custGeom>
            <a:avLst/>
            <a:gdLst/>
            <a:ahLst/>
            <a:cxnLst/>
            <a:pathLst>
              <a:path w="38" h="38">
                <a:moveTo>
                  <a:pt x="19" y="0"/>
                </a:moveTo>
                <a:lnTo>
                  <a:pt x="19" y="0"/>
                </a:lnTo>
                <a:cubicBezTo>
                  <a:pt x="29" y="0"/>
                  <a:pt x="38" y="9"/>
                  <a:pt x="38" y="19"/>
                </a:cubicBezTo>
                <a:lnTo>
                  <a:pt x="38" y="19"/>
                </a:lnTo>
                <a:cubicBezTo>
                  <a:pt x="38" y="29"/>
                  <a:pt x="29" y="38"/>
                  <a:pt x="19" y="38"/>
                </a:cubicBezTo>
                <a:lnTo>
                  <a:pt x="19" y="38"/>
                </a:lnTo>
                <a:cubicBezTo>
                  <a:pt x="9" y="38"/>
                  <a:pt x="0" y="29"/>
                  <a:pt x="0" y="19"/>
                </a:cubicBezTo>
                <a:lnTo>
                  <a:pt x="0" y="19"/>
                </a:lnTo>
                <a:cubicBezTo>
                  <a:pt x="0" y="9"/>
                  <a:pt x="9" y="0"/>
                  <a:pt x="19" y="0"/>
                </a:cubicBezTo>
                <a:close/>
              </a:path>
            </a:pathLst>
          </a:custGeom>
          <a:solidFill>
            <a:srgbClr val="146B4F"/>
          </a:solidFill>
        </p:spPr>
        <p:txBody>
          <a:bodyPr/>
          <a:p/>
        </p:txBody>
      </p:sp>
      <p:pic>
        <p:nvPicPr>
          <p:cNvPr id="190" name="图片 189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86200" y="4343400"/>
            <a:ext cx="171450" cy="171450"/>
          </a:xfrm>
          <a:prstGeom prst="rect">
            <a:avLst/>
          </a:prstGeom>
        </p:spPr>
      </p:pic>
      <p:sp>
        <p:nvSpPr>
          <p:cNvPr id="191" name="文本框 190" descr="{&quot;isTemplate&quot;:true,&quot;type&quot;:&quot;text&quot;}"/>
          <p:cNvSpPr txBox="1"/>
          <p:nvPr/>
        </p:nvSpPr>
        <p:spPr>
          <a:xfrm>
            <a:off x="4286250" y="4248150"/>
            <a:ext cx="3028950" cy="1714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125">
                <a:solidFill>
                  <a:srgbClr val="1B2A28">
                    <a:alpha val="60000"/>
                  </a:srgbClr>
                </a:solidFill>
                <a:latin typeface="Source Han Sans SC"/>
                <a:ea typeface="Source Han Sans SC"/>
              </a:rPr>
              <a:t>组织单位</a:t>
            </a:r>
            <a:endParaRPr lang="zh-CN" sz="1125">
              <a:solidFill>
                <a:srgbClr val="1B2A28">
                  <a:alpha val="60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192" name="文本框 191" descr="{&quot;isTemplate&quot;:true,&quot;type&quot;:&quot;text&quot;}"/>
          <p:cNvSpPr txBox="1"/>
          <p:nvPr/>
        </p:nvSpPr>
        <p:spPr>
          <a:xfrm>
            <a:off x="4286250" y="4457700"/>
            <a:ext cx="3028950" cy="5905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35000"/>
              </a:lnSpc>
            </a:pPr>
            <a:r>
              <a:rPr lang="zh-CN" sz="1425" b="1">
                <a:solidFill>
                  <a:srgbClr val="1B2A28"/>
                </a:solidFill>
                <a:latin typeface="Source Han Sans SC"/>
                <a:ea typeface="Source Han Sans SC"/>
              </a:rPr>
              <a:t>人力资源部</a:t>
            </a:r>
            <a:r>
              <a:rPr lang="en-US" sz="1425" b="1">
                <a:solidFill>
                  <a:srgbClr val="1B2A28"/>
                </a:solidFill>
                <a:latin typeface="Source Han Sans SC"/>
                <a:ea typeface="Source Han Sans SC"/>
              </a:rPr>
              <a:t> / </a:t>
            </a:r>
            <a:r>
              <a:rPr lang="zh-CN" sz="1425" b="1">
                <a:solidFill>
                  <a:srgbClr val="1B2A28"/>
                </a:solidFill>
                <a:latin typeface="Source Han Sans SC"/>
                <a:ea typeface="Source Han Sans SC"/>
              </a:rPr>
              <a:t>工会</a:t>
            </a:r>
            <a:endParaRPr lang="zh-CN" sz="1425" b="1">
              <a:solidFill>
                <a:srgbClr val="1B2A28"/>
              </a:solidFill>
              <a:latin typeface="Source Han Sans SC"/>
              <a:ea typeface="Source Han Sans SC"/>
            </a:endParaRPr>
          </a:p>
          <a:p>
            <a:pPr>
              <a:lnSpc>
                <a:spcPct val="135000"/>
              </a:lnSpc>
            </a:pPr>
            <a:r>
              <a:rPr lang="zh-CN" sz="1425" b="1">
                <a:solidFill>
                  <a:srgbClr val="1B2A28"/>
                </a:solidFill>
                <a:latin typeface="Source Han Sans SC"/>
                <a:ea typeface="Source Han Sans SC"/>
              </a:rPr>
              <a:t>联合承办</a:t>
            </a:r>
            <a:endParaRPr lang="zh-CN" sz="1425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193" name="圆角矩形 192"/>
          <p:cNvSpPr/>
          <p:nvPr/>
        </p:nvSpPr>
        <p:spPr>
          <a:xfrm>
            <a:off x="7639050" y="4076700"/>
            <a:ext cx="3867150" cy="1143000"/>
          </a:xfrm>
          <a:prstGeom prst="roundRect">
            <a:avLst>
              <a:gd name="adj" fmla="val 8333"/>
            </a:avLst>
          </a:prstGeom>
          <a:solidFill>
            <a:srgbClr val="146B4F">
              <a:alpha val="6000"/>
            </a:srgbClr>
          </a:solidFill>
        </p:spPr>
        <p:txBody>
          <a:bodyPr/>
          <a:p/>
        </p:txBody>
      </p:sp>
      <p:sp>
        <p:nvSpPr>
          <p:cNvPr id="194" name="任意多边形 193"/>
          <p:cNvSpPr/>
          <p:nvPr/>
        </p:nvSpPr>
        <p:spPr>
          <a:xfrm>
            <a:off x="7810500" y="4248150"/>
            <a:ext cx="361950" cy="361950"/>
          </a:xfrm>
          <a:custGeom>
            <a:avLst/>
            <a:gdLst/>
            <a:ahLst/>
            <a:cxnLst/>
            <a:pathLst>
              <a:path w="38" h="38">
                <a:moveTo>
                  <a:pt x="19" y="0"/>
                </a:moveTo>
                <a:lnTo>
                  <a:pt x="19" y="0"/>
                </a:lnTo>
                <a:cubicBezTo>
                  <a:pt x="29" y="0"/>
                  <a:pt x="38" y="9"/>
                  <a:pt x="38" y="19"/>
                </a:cubicBezTo>
                <a:lnTo>
                  <a:pt x="38" y="19"/>
                </a:lnTo>
                <a:cubicBezTo>
                  <a:pt x="38" y="29"/>
                  <a:pt x="29" y="38"/>
                  <a:pt x="19" y="38"/>
                </a:cubicBezTo>
                <a:lnTo>
                  <a:pt x="19" y="38"/>
                </a:lnTo>
                <a:cubicBezTo>
                  <a:pt x="9" y="38"/>
                  <a:pt x="0" y="29"/>
                  <a:pt x="0" y="19"/>
                </a:cubicBezTo>
                <a:lnTo>
                  <a:pt x="0" y="19"/>
                </a:lnTo>
                <a:cubicBezTo>
                  <a:pt x="0" y="9"/>
                  <a:pt x="9" y="0"/>
                  <a:pt x="19" y="0"/>
                </a:cubicBezTo>
                <a:close/>
              </a:path>
            </a:pathLst>
          </a:custGeom>
          <a:solidFill>
            <a:srgbClr val="E8873A"/>
          </a:solidFill>
        </p:spPr>
        <p:txBody>
          <a:bodyPr/>
          <a:p/>
        </p:txBody>
      </p:sp>
      <p:pic>
        <p:nvPicPr>
          <p:cNvPr id="195" name="图片 194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905750" y="4343400"/>
            <a:ext cx="171450" cy="171450"/>
          </a:xfrm>
          <a:prstGeom prst="rect">
            <a:avLst/>
          </a:prstGeom>
        </p:spPr>
      </p:pic>
      <p:sp>
        <p:nvSpPr>
          <p:cNvPr id="196" name="文本框 195" descr="{&quot;isTemplate&quot;:true,&quot;type&quot;:&quot;text&quot;}"/>
          <p:cNvSpPr txBox="1"/>
          <p:nvPr/>
        </p:nvSpPr>
        <p:spPr>
          <a:xfrm>
            <a:off x="8305800" y="4248150"/>
            <a:ext cx="3028950" cy="1714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125">
                <a:solidFill>
                  <a:srgbClr val="1B2A28">
                    <a:alpha val="60000"/>
                  </a:srgbClr>
                </a:solidFill>
                <a:latin typeface="Source Han Sans SC"/>
                <a:ea typeface="Source Han Sans SC"/>
              </a:rPr>
              <a:t>人均预算</a:t>
            </a:r>
            <a:endParaRPr lang="zh-CN" sz="1125">
              <a:solidFill>
                <a:srgbClr val="1B2A28">
                  <a:alpha val="60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197" name="文本框 196" descr="{&quot;isTemplate&quot;:true,&quot;type&quot;:&quot;text&quot;}"/>
          <p:cNvSpPr txBox="1"/>
          <p:nvPr/>
        </p:nvSpPr>
        <p:spPr>
          <a:xfrm>
            <a:off x="8305800" y="4457700"/>
            <a:ext cx="3028950" cy="5905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35000"/>
              </a:lnSpc>
            </a:pPr>
            <a:r>
              <a:rPr lang="en-US" sz="1425" b="1">
                <a:solidFill>
                  <a:srgbClr val="1B2A28"/>
                </a:solidFill>
                <a:latin typeface="Source Han Sans SC"/>
                <a:ea typeface="Source Han Sans SC"/>
              </a:rPr>
              <a:t>800 – 1200 </a:t>
            </a:r>
            <a:r>
              <a:rPr lang="zh-CN" sz="1425" b="1">
                <a:solidFill>
                  <a:srgbClr val="1B2A28"/>
                </a:solidFill>
                <a:latin typeface="Source Han Sans SC"/>
                <a:ea typeface="Source Han Sans SC"/>
              </a:rPr>
              <a:t>元</a:t>
            </a:r>
            <a:r>
              <a:rPr lang="en-US" sz="1425" b="1">
                <a:solidFill>
                  <a:srgbClr val="1B2A28"/>
                </a:solidFill>
                <a:latin typeface="Source Han Sans SC"/>
                <a:ea typeface="Source Han Sans SC"/>
              </a:rPr>
              <a:t> / </a:t>
            </a:r>
            <a:r>
              <a:rPr lang="zh-CN" sz="1425" b="1">
                <a:solidFill>
                  <a:srgbClr val="1B2A28"/>
                </a:solidFill>
                <a:latin typeface="Source Han Sans SC"/>
                <a:ea typeface="Source Han Sans SC"/>
              </a:rPr>
              <a:t>人</a:t>
            </a:r>
            <a:endParaRPr lang="zh-CN" sz="1425" b="1">
              <a:solidFill>
                <a:srgbClr val="1B2A28"/>
              </a:solidFill>
              <a:latin typeface="Source Han Sans SC"/>
              <a:ea typeface="Source Han Sans SC"/>
            </a:endParaRPr>
          </a:p>
          <a:p>
            <a:pPr>
              <a:lnSpc>
                <a:spcPct val="135000"/>
              </a:lnSpc>
            </a:pPr>
            <a:r>
              <a:rPr lang="zh-CN" sz="1425" b="1">
                <a:solidFill>
                  <a:srgbClr val="1B2A28"/>
                </a:solidFill>
                <a:latin typeface="Source Han Sans SC"/>
                <a:ea typeface="Source Han Sans SC"/>
              </a:rPr>
              <a:t>按</a:t>
            </a:r>
            <a:r>
              <a:rPr lang="en-US" sz="1425" b="1">
                <a:solidFill>
                  <a:srgbClr val="1B2A28"/>
                </a:solidFill>
                <a:latin typeface="Source Han Sans SC"/>
                <a:ea typeface="Source Han Sans SC"/>
              </a:rPr>
              <a:t> 50 </a:t>
            </a:r>
            <a:r>
              <a:rPr lang="zh-CN" sz="1425" b="1">
                <a:solidFill>
                  <a:srgbClr val="1B2A28"/>
                </a:solidFill>
                <a:latin typeface="Source Han Sans SC"/>
                <a:ea typeface="Source Han Sans SC"/>
              </a:rPr>
              <a:t>人测算</a:t>
            </a:r>
            <a:endParaRPr lang="zh-CN" sz="1425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198" name="圆角矩形 197"/>
          <p:cNvSpPr/>
          <p:nvPr/>
        </p:nvSpPr>
        <p:spPr>
          <a:xfrm>
            <a:off x="3667125" y="5372100"/>
            <a:ext cx="7886700" cy="5715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E8873A">
                  <a:alpha val="12000"/>
                </a:srgbClr>
              </a:gs>
              <a:gs pos="100000">
                <a:srgbClr val="4FAE8C">
                  <a:alpha val="8000"/>
                </a:srgbClr>
              </a:gs>
            </a:gsLst>
            <a:lin ang="2700000" scaled="1"/>
          </a:gradFill>
        </p:spPr>
        <p:txBody>
          <a:bodyPr/>
          <a:p/>
        </p:txBody>
      </p:sp>
      <p:sp>
        <p:nvSpPr>
          <p:cNvPr id="199" name="任意多边形 198"/>
          <p:cNvSpPr/>
          <p:nvPr/>
        </p:nvSpPr>
        <p:spPr>
          <a:xfrm>
            <a:off x="3667125" y="5372100"/>
            <a:ext cx="7886700" cy="571500"/>
          </a:xfrm>
          <a:custGeom>
            <a:avLst/>
            <a:gdLst/>
            <a:ahLst/>
            <a:cxnLst/>
            <a:pathLst>
              <a:path w="828" h="60">
                <a:moveTo>
                  <a:pt x="10" y="0"/>
                </a:moveTo>
                <a:cubicBezTo>
                  <a:pt x="7" y="0"/>
                  <a:pt x="5" y="2"/>
                  <a:pt x="5" y="5"/>
                </a:cubicBezTo>
                <a:lnTo>
                  <a:pt x="5" y="55"/>
                </a:lnTo>
                <a:cubicBezTo>
                  <a:pt x="5" y="57"/>
                  <a:pt x="7" y="59"/>
                  <a:pt x="9" y="60"/>
                </a:cubicBezTo>
                <a:cubicBezTo>
                  <a:pt x="4" y="59"/>
                  <a:pt x="0" y="55"/>
                  <a:pt x="0" y="50"/>
                </a:cubicBezTo>
                <a:lnTo>
                  <a:pt x="0" y="10"/>
                </a:lnTo>
                <a:cubicBezTo>
                  <a:pt x="0" y="5"/>
                  <a:pt x="4" y="0"/>
                  <a:pt x="10" y="0"/>
                </a:cubicBezTo>
                <a:close/>
              </a:path>
            </a:pathLst>
          </a:custGeom>
          <a:solidFill>
            <a:srgbClr val="E8873A"/>
          </a:solidFill>
        </p:spPr>
        <p:txBody>
          <a:bodyPr/>
          <a:p/>
        </p:txBody>
      </p:sp>
      <p:sp>
        <p:nvSpPr>
          <p:cNvPr id="200" name="文本框 199" descr="{&quot;isTemplate&quot;:true,&quot;type&quot;:&quot;text&quot;}"/>
          <p:cNvSpPr txBox="1"/>
          <p:nvPr/>
        </p:nvSpPr>
        <p:spPr>
          <a:xfrm>
            <a:off x="3857625" y="5505450"/>
            <a:ext cx="7458075" cy="3048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55000"/>
              </a:lnSpc>
            </a:pPr>
            <a:r>
              <a:rPr lang="zh-CN" sz="1275" b="1">
                <a:solidFill>
                  <a:srgbClr val="146B4F"/>
                </a:solidFill>
                <a:latin typeface="Source Han Sans SC"/>
                <a:ea typeface="Source Han Sans SC"/>
              </a:rPr>
              <a:t>结论：</a:t>
            </a:r>
            <a:r>
              <a:rPr lang="en-US" sz="1275">
                <a:solidFill>
                  <a:srgbClr val="1B2A28"/>
                </a:solidFill>
                <a:latin typeface="Source Han Sans SC"/>
                <a:ea typeface="Source Han Sans SC"/>
              </a:rPr>
              <a:t>2 </a:t>
            </a:r>
            <a:r>
              <a:rPr lang="zh-CN" sz="1275">
                <a:solidFill>
                  <a:srgbClr val="1B2A28"/>
                </a:solidFill>
                <a:latin typeface="Source Han Sans SC"/>
                <a:ea typeface="Source Han Sans SC"/>
              </a:rPr>
              <a:t>天</a:t>
            </a:r>
            <a:r>
              <a:rPr lang="en-US" sz="1275">
                <a:solidFill>
                  <a:srgbClr val="1B2A28"/>
                </a:solidFill>
                <a:latin typeface="Source Han Sans SC"/>
                <a:ea typeface="Source Han Sans SC"/>
              </a:rPr>
              <a:t> 1 </a:t>
            </a:r>
            <a:r>
              <a:rPr lang="zh-CN" sz="1275">
                <a:solidFill>
                  <a:srgbClr val="1B2A28"/>
                </a:solidFill>
                <a:latin typeface="Source Han Sans SC"/>
                <a:ea typeface="Source Han Sans SC"/>
              </a:rPr>
              <a:t>夜、</a:t>
            </a:r>
            <a:r>
              <a:rPr lang="en-US" sz="1275">
                <a:solidFill>
                  <a:srgbClr val="1B2A28"/>
                </a:solidFill>
                <a:latin typeface="Source Han Sans SC"/>
                <a:ea typeface="Source Han Sans SC"/>
              </a:rPr>
              <a:t>50 </a:t>
            </a:r>
            <a:r>
              <a:rPr lang="zh-CN" sz="1275">
                <a:solidFill>
                  <a:srgbClr val="1B2A28"/>
                </a:solidFill>
                <a:latin typeface="Source Han Sans SC"/>
                <a:ea typeface="Source Han Sans SC"/>
              </a:rPr>
              <a:t>人规模、人均</a:t>
            </a:r>
            <a:r>
              <a:rPr lang="en-US" sz="1275">
                <a:solidFill>
                  <a:srgbClr val="1B2A28"/>
                </a:solidFill>
                <a:latin typeface="Source Han Sans SC"/>
                <a:ea typeface="Source Han Sans SC"/>
              </a:rPr>
              <a:t> 980 </a:t>
            </a:r>
            <a:r>
              <a:rPr lang="zh-CN" sz="1275">
                <a:solidFill>
                  <a:srgbClr val="1B2A28"/>
                </a:solidFill>
                <a:latin typeface="Source Han Sans SC"/>
                <a:ea typeface="Source Han Sans SC"/>
              </a:rPr>
              <a:t>元——整体落在可控的中等预算档。</a:t>
            </a:r>
            <a:endParaRPr lang="zh-CN" sz="1275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201" name="文本框 200" descr="{&quot;isTemplate&quot;:true,&quot;type&quot;:&quot;text&quot;}"/>
          <p:cNvSpPr txBox="1"/>
          <p:nvPr/>
        </p:nvSpPr>
        <p:spPr>
          <a:xfrm>
            <a:off x="685800" y="6400800"/>
            <a:ext cx="16002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1B2A28">
                    <a:alpha val="50000"/>
                  </a:srgbClr>
                </a:solidFill>
                <a:latin typeface="Source Han Sans SC"/>
                <a:ea typeface="Source Han Sans SC"/>
              </a:rPr>
              <a:t>公司户外活动二天团建方案</a:t>
            </a:r>
            <a:endParaRPr lang="zh-CN" sz="1050">
              <a:solidFill>
                <a:srgbClr val="1B2A28">
                  <a:alpha val="50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202" name="文本框 201" descr="{&quot;isTemplate&quot;:true,&quot;type&quot;:&quot;text&quot;}"/>
          <p:cNvSpPr txBox="1"/>
          <p:nvPr/>
        </p:nvSpPr>
        <p:spPr>
          <a:xfrm>
            <a:off x="11096625" y="6400800"/>
            <a:ext cx="409575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1B2A28">
                    <a:alpha val="50000"/>
                  </a:srgbClr>
                </a:solidFill>
                <a:latin typeface="Inter"/>
                <a:ea typeface="Inter"/>
              </a:rPr>
              <a:t>04 / 16</a:t>
            </a:r>
            <a:endParaRPr lang="en-US" sz="1050">
              <a:solidFill>
                <a:srgbClr val="1B2A28">
                  <a:alpha val="50000"/>
                </a:srgbClr>
              </a:solidFill>
              <a:latin typeface="Inter"/>
              <a:ea typeface="Inte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矩形 20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</p:spPr>
        <p:txBody>
          <a:bodyPr/>
          <a:p/>
        </p:txBody>
      </p:sp>
      <p:sp>
        <p:nvSpPr>
          <p:cNvPr id="205" name="圆角矩形 204"/>
          <p:cNvSpPr/>
          <p:nvPr/>
        </p:nvSpPr>
        <p:spPr>
          <a:xfrm>
            <a:off x="685800" y="723900"/>
            <a:ext cx="57150" cy="419100"/>
          </a:xfrm>
          <a:prstGeom prst="roundRect">
            <a:avLst>
              <a:gd name="adj" fmla="val 50000"/>
            </a:avLst>
          </a:prstGeom>
          <a:solidFill>
            <a:srgbClr val="146B4F"/>
          </a:solidFill>
        </p:spPr>
        <p:txBody>
          <a:bodyPr/>
          <a:p/>
        </p:txBody>
      </p:sp>
      <p:sp>
        <p:nvSpPr>
          <p:cNvPr id="206" name="文本框 205" descr="{&quot;isTemplate&quot;:true,&quot;type&quot;:&quot;text&quot;}"/>
          <p:cNvSpPr txBox="1"/>
          <p:nvPr/>
        </p:nvSpPr>
        <p:spPr>
          <a:xfrm>
            <a:off x="895350" y="752475"/>
            <a:ext cx="1295400" cy="3905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1B2A28"/>
                </a:solidFill>
                <a:latin typeface="Source Han Sans SC"/>
                <a:ea typeface="Source Han Sans SC"/>
              </a:rPr>
              <a:t>活动目标</a:t>
            </a:r>
            <a:endParaRPr lang="zh-CN" sz="2550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207" name="圆角矩形 206"/>
          <p:cNvSpPr/>
          <p:nvPr/>
        </p:nvSpPr>
        <p:spPr>
          <a:xfrm>
            <a:off x="685800" y="4191000"/>
            <a:ext cx="2590800" cy="2095500"/>
          </a:xfrm>
          <a:prstGeom prst="roundRect">
            <a:avLst>
              <a:gd name="adj" fmla="val 5455"/>
            </a:avLst>
          </a:prstGeom>
          <a:solidFill>
            <a:srgbClr val="146B4F">
              <a:alpha val="6000"/>
            </a:srgbClr>
          </a:solidFill>
        </p:spPr>
        <p:txBody>
          <a:bodyPr/>
          <a:p/>
        </p:txBody>
      </p:sp>
      <p:sp>
        <p:nvSpPr>
          <p:cNvPr id="208" name="圆角矩形 207"/>
          <p:cNvSpPr/>
          <p:nvPr/>
        </p:nvSpPr>
        <p:spPr>
          <a:xfrm>
            <a:off x="857250" y="4362450"/>
            <a:ext cx="419100" cy="419100"/>
          </a:xfrm>
          <a:prstGeom prst="roundRect">
            <a:avLst>
              <a:gd name="adj" fmla="val 27273"/>
            </a:avLst>
          </a:prstGeom>
          <a:solidFill>
            <a:srgbClr val="146B4F"/>
          </a:solidFill>
        </p:spPr>
        <p:txBody>
          <a:bodyPr/>
          <a:p/>
        </p:txBody>
      </p:sp>
      <p:pic>
        <p:nvPicPr>
          <p:cNvPr id="209" name="图片 208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62025" y="4467225"/>
            <a:ext cx="209550" cy="209550"/>
          </a:xfrm>
          <a:prstGeom prst="rect">
            <a:avLst/>
          </a:prstGeom>
        </p:spPr>
      </p:pic>
      <p:sp>
        <p:nvSpPr>
          <p:cNvPr id="210" name="文本框 209" descr="{&quot;isTemplate&quot;:true,&quot;type&quot;:&quot;text&quot;}"/>
          <p:cNvSpPr txBox="1"/>
          <p:nvPr/>
        </p:nvSpPr>
        <p:spPr>
          <a:xfrm>
            <a:off x="857250" y="4895850"/>
            <a:ext cx="762000" cy="2286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1B2A28"/>
                </a:solidFill>
                <a:latin typeface="Source Han Sans SC"/>
                <a:ea typeface="Source Han Sans SC"/>
              </a:rPr>
              <a:t>破冰融合</a:t>
            </a:r>
            <a:endParaRPr lang="zh-CN" sz="1500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211" name="文本框 210" descr="{&quot;isTemplate&quot;:true,&quot;type&quot;:&quot;text&quot;}"/>
          <p:cNvSpPr txBox="1"/>
          <p:nvPr/>
        </p:nvSpPr>
        <p:spPr>
          <a:xfrm>
            <a:off x="857250" y="5238750"/>
            <a:ext cx="2247900" cy="533400"/>
          </a:xfrm>
          <a:prstGeom prst="rect">
            <a:avLst/>
          </a:prstGeom>
        </p:spPr>
        <p:txBody>
          <a:bodyPr wrap="square" lIns="0" tIns="0" rIns="0" bIns="0">
            <a:normAutofit/>
          </a:bodyPr>
          <a:p>
            <a:pPr>
              <a:lnSpc>
                <a:spcPct val="155000"/>
              </a:lnSpc>
            </a:pPr>
            <a:r>
              <a:rPr lang="zh-CN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帮助跨部门、跨岗位同事消除陌生感，建立初步信任。</a:t>
            </a:r>
            <a:endParaRPr lang="zh-CN" sz="1125">
              <a:solidFill>
                <a:srgbClr val="1B2A28">
                  <a:alpha val="72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212" name="圆角矩形 211"/>
          <p:cNvSpPr/>
          <p:nvPr/>
        </p:nvSpPr>
        <p:spPr>
          <a:xfrm>
            <a:off x="3429000" y="4191000"/>
            <a:ext cx="2590800" cy="2095500"/>
          </a:xfrm>
          <a:prstGeom prst="roundRect">
            <a:avLst>
              <a:gd name="adj" fmla="val 5455"/>
            </a:avLst>
          </a:prstGeom>
          <a:solidFill>
            <a:srgbClr val="146B4F">
              <a:alpha val="6000"/>
            </a:srgbClr>
          </a:solidFill>
        </p:spPr>
        <p:txBody>
          <a:bodyPr/>
          <a:p/>
        </p:txBody>
      </p:sp>
      <p:sp>
        <p:nvSpPr>
          <p:cNvPr id="213" name="圆角矩形 212"/>
          <p:cNvSpPr/>
          <p:nvPr/>
        </p:nvSpPr>
        <p:spPr>
          <a:xfrm>
            <a:off x="3600450" y="4362450"/>
            <a:ext cx="419100" cy="419100"/>
          </a:xfrm>
          <a:prstGeom prst="roundRect">
            <a:avLst>
              <a:gd name="adj" fmla="val 27273"/>
            </a:avLst>
          </a:prstGeom>
          <a:solidFill>
            <a:srgbClr val="4FAE8C"/>
          </a:solidFill>
        </p:spPr>
        <p:txBody>
          <a:bodyPr/>
          <a:p/>
        </p:txBody>
      </p:sp>
      <p:pic>
        <p:nvPicPr>
          <p:cNvPr id="214" name="图片 213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05225" y="4467225"/>
            <a:ext cx="209550" cy="209550"/>
          </a:xfrm>
          <a:prstGeom prst="rect">
            <a:avLst/>
          </a:prstGeom>
        </p:spPr>
      </p:pic>
      <p:sp>
        <p:nvSpPr>
          <p:cNvPr id="215" name="文本框 214" descr="{&quot;isTemplate&quot;:true,&quot;type&quot;:&quot;text&quot;}"/>
          <p:cNvSpPr txBox="1"/>
          <p:nvPr/>
        </p:nvSpPr>
        <p:spPr>
          <a:xfrm>
            <a:off x="3600450" y="4895850"/>
            <a:ext cx="762000" cy="2286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1B2A28"/>
                </a:solidFill>
                <a:latin typeface="Source Han Sans SC"/>
                <a:ea typeface="Source Han Sans SC"/>
              </a:rPr>
              <a:t>协作锤炼</a:t>
            </a:r>
            <a:endParaRPr lang="zh-CN" sz="1500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216" name="文本框 215" descr="{&quot;isTemplate&quot;:true,&quot;type&quot;:&quot;text&quot;}"/>
          <p:cNvSpPr txBox="1"/>
          <p:nvPr/>
        </p:nvSpPr>
        <p:spPr>
          <a:xfrm>
            <a:off x="3600450" y="5238750"/>
            <a:ext cx="2247900" cy="533400"/>
          </a:xfrm>
          <a:prstGeom prst="rect">
            <a:avLst/>
          </a:prstGeom>
        </p:spPr>
        <p:txBody>
          <a:bodyPr wrap="square" lIns="0" tIns="0" rIns="0" bIns="0">
            <a:normAutofit/>
          </a:bodyPr>
          <a:p>
            <a:pPr>
              <a:lnSpc>
                <a:spcPct val="155000"/>
              </a:lnSpc>
            </a:pPr>
            <a:r>
              <a:rPr lang="zh-CN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通过分组对抗与协作任务，强化目标共识与执行默契。</a:t>
            </a:r>
            <a:endParaRPr lang="zh-CN" sz="1125">
              <a:solidFill>
                <a:srgbClr val="1B2A28">
                  <a:alpha val="72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217" name="圆角矩形 216"/>
          <p:cNvSpPr/>
          <p:nvPr/>
        </p:nvSpPr>
        <p:spPr>
          <a:xfrm>
            <a:off x="6172200" y="4191000"/>
            <a:ext cx="2590800" cy="2095500"/>
          </a:xfrm>
          <a:prstGeom prst="roundRect">
            <a:avLst>
              <a:gd name="adj" fmla="val 5455"/>
            </a:avLst>
          </a:prstGeom>
          <a:solidFill>
            <a:srgbClr val="146B4F">
              <a:alpha val="6000"/>
            </a:srgbClr>
          </a:solidFill>
        </p:spPr>
        <p:txBody>
          <a:bodyPr/>
          <a:p/>
        </p:txBody>
      </p:sp>
      <p:sp>
        <p:nvSpPr>
          <p:cNvPr id="218" name="圆角矩形 217"/>
          <p:cNvSpPr/>
          <p:nvPr/>
        </p:nvSpPr>
        <p:spPr>
          <a:xfrm>
            <a:off x="6343650" y="4362450"/>
            <a:ext cx="419100" cy="419100"/>
          </a:xfrm>
          <a:prstGeom prst="roundRect">
            <a:avLst>
              <a:gd name="adj" fmla="val 27273"/>
            </a:avLst>
          </a:prstGeom>
          <a:solidFill>
            <a:srgbClr val="E8873A"/>
          </a:solidFill>
        </p:spPr>
        <p:txBody>
          <a:bodyPr/>
          <a:p/>
        </p:txBody>
      </p:sp>
      <p:pic>
        <p:nvPicPr>
          <p:cNvPr id="219" name="图片 218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48425" y="4467225"/>
            <a:ext cx="209550" cy="209550"/>
          </a:xfrm>
          <a:prstGeom prst="rect">
            <a:avLst/>
          </a:prstGeom>
        </p:spPr>
      </p:pic>
      <p:sp>
        <p:nvSpPr>
          <p:cNvPr id="220" name="文本框 219" descr="{&quot;isTemplate&quot;:true,&quot;type&quot;:&quot;text&quot;}"/>
          <p:cNvSpPr txBox="1"/>
          <p:nvPr/>
        </p:nvSpPr>
        <p:spPr>
          <a:xfrm>
            <a:off x="6343650" y="4895850"/>
            <a:ext cx="762000" cy="2286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1B2A28"/>
                </a:solidFill>
                <a:latin typeface="Source Han Sans SC"/>
                <a:ea typeface="Source Han Sans SC"/>
              </a:rPr>
              <a:t>身心放松</a:t>
            </a:r>
            <a:endParaRPr lang="zh-CN" sz="1500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221" name="文本框 220" descr="{&quot;isTemplate&quot;:true,&quot;type&quot;:&quot;text&quot;}"/>
          <p:cNvSpPr txBox="1"/>
          <p:nvPr/>
        </p:nvSpPr>
        <p:spPr>
          <a:xfrm>
            <a:off x="6343650" y="5238750"/>
            <a:ext cx="2247900" cy="533400"/>
          </a:xfrm>
          <a:prstGeom prst="rect">
            <a:avLst/>
          </a:prstGeom>
        </p:spPr>
        <p:txBody>
          <a:bodyPr wrap="square" lIns="0" tIns="0" rIns="0" bIns="0">
            <a:normAutofit/>
          </a:bodyPr>
          <a:p>
            <a:pPr>
              <a:lnSpc>
                <a:spcPct val="155000"/>
              </a:lnSpc>
            </a:pPr>
            <a:r>
              <a:rPr lang="zh-CN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远离城市喧嚣，亲近自然，缓解长期伏案带来的身体疲劳。</a:t>
            </a:r>
            <a:endParaRPr lang="zh-CN" sz="1125">
              <a:solidFill>
                <a:srgbClr val="1B2A28">
                  <a:alpha val="72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222" name="圆角矩形 221"/>
          <p:cNvSpPr/>
          <p:nvPr/>
        </p:nvSpPr>
        <p:spPr>
          <a:xfrm>
            <a:off x="8915400" y="4191000"/>
            <a:ext cx="2590800" cy="2095500"/>
          </a:xfrm>
          <a:prstGeom prst="roundRect">
            <a:avLst>
              <a:gd name="adj" fmla="val 5455"/>
            </a:avLst>
          </a:prstGeom>
          <a:solidFill>
            <a:srgbClr val="146B4F">
              <a:alpha val="6000"/>
            </a:srgbClr>
          </a:solidFill>
        </p:spPr>
        <p:txBody>
          <a:bodyPr/>
          <a:p/>
        </p:txBody>
      </p:sp>
      <p:sp>
        <p:nvSpPr>
          <p:cNvPr id="223" name="圆角矩形 222"/>
          <p:cNvSpPr/>
          <p:nvPr/>
        </p:nvSpPr>
        <p:spPr>
          <a:xfrm>
            <a:off x="9086850" y="4362450"/>
            <a:ext cx="419100" cy="419100"/>
          </a:xfrm>
          <a:prstGeom prst="roundRect">
            <a:avLst>
              <a:gd name="adj" fmla="val 27273"/>
            </a:avLst>
          </a:prstGeom>
          <a:solidFill>
            <a:srgbClr val="146B4F"/>
          </a:solidFill>
        </p:spPr>
        <p:txBody>
          <a:bodyPr/>
          <a:p/>
        </p:txBody>
      </p:sp>
      <p:pic>
        <p:nvPicPr>
          <p:cNvPr id="224" name="图片 223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191625" y="4467225"/>
            <a:ext cx="209550" cy="209550"/>
          </a:xfrm>
          <a:prstGeom prst="rect">
            <a:avLst/>
          </a:prstGeom>
        </p:spPr>
      </p:pic>
      <p:sp>
        <p:nvSpPr>
          <p:cNvPr id="225" name="文本框 224" descr="{&quot;isTemplate&quot;:true,&quot;type&quot;:&quot;text&quot;}"/>
          <p:cNvSpPr txBox="1"/>
          <p:nvPr/>
        </p:nvSpPr>
        <p:spPr>
          <a:xfrm>
            <a:off x="9086850" y="4895850"/>
            <a:ext cx="762000" cy="2286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1B2A28"/>
                </a:solidFill>
                <a:latin typeface="Source Han Sans SC"/>
                <a:ea typeface="Source Han Sans SC"/>
              </a:rPr>
              <a:t>文化沉淀</a:t>
            </a:r>
            <a:endParaRPr lang="zh-CN" sz="1500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226" name="文本框 225" descr="{&quot;isTemplate&quot;:true,&quot;type&quot;:&quot;text&quot;}"/>
          <p:cNvSpPr txBox="1"/>
          <p:nvPr/>
        </p:nvSpPr>
        <p:spPr>
          <a:xfrm>
            <a:off x="9086850" y="5238750"/>
            <a:ext cx="2247900" cy="533400"/>
          </a:xfrm>
          <a:prstGeom prst="rect">
            <a:avLst/>
          </a:prstGeom>
        </p:spPr>
        <p:txBody>
          <a:bodyPr wrap="square" lIns="0" tIns="0" rIns="0" bIns="0">
            <a:normAutofit/>
          </a:bodyPr>
          <a:p>
            <a:pPr>
              <a:lnSpc>
                <a:spcPct val="155000"/>
              </a:lnSpc>
            </a:pPr>
            <a:r>
              <a:rPr lang="zh-CN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在集体记忆中沉淀团队故事，形成可传承的团队文化素材。</a:t>
            </a:r>
            <a:endParaRPr lang="zh-CN" sz="1125">
              <a:solidFill>
                <a:srgbClr val="1B2A28">
                  <a:alpha val="72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227" name="文本框 226" descr="{&quot;isTemplate&quot;:true,&quot;type&quot;:&quot;text&quot;}"/>
          <p:cNvSpPr txBox="1"/>
          <p:nvPr/>
        </p:nvSpPr>
        <p:spPr>
          <a:xfrm>
            <a:off x="685800" y="6400800"/>
            <a:ext cx="16002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1B2A28">
                    <a:alpha val="50000"/>
                  </a:srgbClr>
                </a:solidFill>
                <a:latin typeface="Source Han Sans SC"/>
                <a:ea typeface="Source Han Sans SC"/>
              </a:rPr>
              <a:t>公司户外活动二天团建方案</a:t>
            </a:r>
            <a:endParaRPr lang="zh-CN" sz="1050">
              <a:solidFill>
                <a:srgbClr val="1B2A28">
                  <a:alpha val="50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228" name="文本框 227" descr="{&quot;isTemplate&quot;:true,&quot;type&quot;:&quot;text&quot;}"/>
          <p:cNvSpPr txBox="1"/>
          <p:nvPr/>
        </p:nvSpPr>
        <p:spPr>
          <a:xfrm>
            <a:off x="11096625" y="6400800"/>
            <a:ext cx="409575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1B2A28">
                    <a:alpha val="50000"/>
                  </a:srgbClr>
                </a:solidFill>
                <a:latin typeface="Inter"/>
                <a:ea typeface="Inter"/>
              </a:rPr>
              <a:t>05 / 16</a:t>
            </a:r>
            <a:endParaRPr lang="en-US" sz="1050">
              <a:solidFill>
                <a:srgbClr val="1B2A28">
                  <a:alpha val="50000"/>
                </a:srgbClr>
              </a:solidFill>
              <a:latin typeface="Inter"/>
              <a:ea typeface="Inter"/>
            </a:endParaRPr>
          </a:p>
        </p:txBody>
      </p:sp>
      <p:sp>
        <p:nvSpPr>
          <p:cNvPr id="229" name="圆角矩形 228"/>
          <p:cNvSpPr/>
          <p:nvPr/>
        </p:nvSpPr>
        <p:spPr>
          <a:xfrm>
            <a:off x="685800" y="1143000"/>
            <a:ext cx="10820400" cy="2857500"/>
          </a:xfrm>
          <a:prstGeom prst="roundRect">
            <a:avLst>
              <a:gd name="adj" fmla="val 4667"/>
            </a:avLst>
          </a:prstGeom>
        </p:spPr>
        <p:txBody>
          <a:bodyPr/>
          <a:p/>
        </p:txBody>
      </p:sp>
      <p:pic>
        <p:nvPicPr>
          <p:cNvPr id="230" name="图片 229"/>
          <p:cNvPicPr>
            <a:picLocks noChangeAspect="1"/>
          </p:cNvPicPr>
          <p:nvPr/>
        </p:nvPicPr>
        <p:blipFill>
          <a:blip r:embed="rId9"/>
          <a:srcRect t="30193" b="30193"/>
          <a:stretch>
            <a:fillRect/>
          </a:stretch>
        </p:blipFill>
        <p:spPr>
          <a:xfrm>
            <a:off x="685800" y="1143000"/>
            <a:ext cx="10820400" cy="2857500"/>
          </a:xfrm>
          <a:custGeom>
            <a:avLst/>
            <a:gdLst/>
            <a:ahLst/>
            <a:cxnLst/>
            <a:pathLst>
              <a:path w="1136" h="300">
                <a:moveTo>
                  <a:pt x="1122" y="0"/>
                </a:moveTo>
                <a:cubicBezTo>
                  <a:pt x="1130" y="0"/>
                  <a:pt x="1136" y="6"/>
                  <a:pt x="1136" y="14"/>
                </a:cubicBezTo>
                <a:lnTo>
                  <a:pt x="1136" y="286"/>
                </a:lnTo>
                <a:cubicBezTo>
                  <a:pt x="1136" y="294"/>
                  <a:pt x="1130" y="300"/>
                  <a:pt x="1122" y="300"/>
                </a:cubicBezTo>
                <a:lnTo>
                  <a:pt x="14" y="300"/>
                </a:lnTo>
                <a:cubicBezTo>
                  <a:pt x="6" y="300"/>
                  <a:pt x="0" y="294"/>
                  <a:pt x="0" y="286"/>
                </a:cubicBezTo>
                <a:lnTo>
                  <a:pt x="0" y="14"/>
                </a:lnTo>
                <a:cubicBezTo>
                  <a:pt x="0" y="6"/>
                  <a:pt x="6" y="0"/>
                  <a:pt x="14" y="0"/>
                </a:cubicBezTo>
                <a:lnTo>
                  <a:pt x="1122" y="0"/>
                </a:lnTo>
                <a:close/>
              </a:path>
            </a:pathLst>
          </a:custGeom>
        </p:spPr>
      </p:pic>
      <p:sp>
        <p:nvSpPr>
          <p:cNvPr id="231" name="任意多边形 230"/>
          <p:cNvSpPr/>
          <p:nvPr/>
        </p:nvSpPr>
        <p:spPr>
          <a:xfrm>
            <a:off x="685800" y="1143000"/>
            <a:ext cx="10820400" cy="2857500"/>
          </a:xfrm>
          <a:custGeom>
            <a:avLst/>
            <a:gdLst/>
            <a:ahLst/>
            <a:cxnLst/>
            <a:pathLst>
              <a:path w="1136" h="300">
                <a:moveTo>
                  <a:pt x="1122" y="0"/>
                </a:moveTo>
                <a:cubicBezTo>
                  <a:pt x="1130" y="0"/>
                  <a:pt x="1136" y="6"/>
                  <a:pt x="1136" y="14"/>
                </a:cubicBezTo>
                <a:lnTo>
                  <a:pt x="1136" y="286"/>
                </a:lnTo>
                <a:cubicBezTo>
                  <a:pt x="1136" y="294"/>
                  <a:pt x="1130" y="300"/>
                  <a:pt x="1122" y="300"/>
                </a:cubicBezTo>
                <a:lnTo>
                  <a:pt x="14" y="300"/>
                </a:lnTo>
                <a:cubicBezTo>
                  <a:pt x="6" y="300"/>
                  <a:pt x="0" y="294"/>
                  <a:pt x="0" y="286"/>
                </a:cubicBezTo>
                <a:lnTo>
                  <a:pt x="0" y="14"/>
                </a:lnTo>
                <a:cubicBezTo>
                  <a:pt x="0" y="6"/>
                  <a:pt x="6" y="0"/>
                  <a:pt x="14" y="0"/>
                </a:cubicBezTo>
                <a:lnTo>
                  <a:pt x="1122" y="0"/>
                </a:lnTo>
                <a:close/>
              </a:path>
            </a:pathLst>
          </a:custGeom>
          <a:gradFill>
            <a:gsLst>
              <a:gs pos="50000">
                <a:srgbClr val="000000">
                  <a:alpha val="0"/>
                </a:srgbClr>
              </a:gs>
              <a:gs pos="100000">
                <a:srgbClr val="000000">
                  <a:alpha val="35000"/>
                </a:srgbClr>
              </a:gs>
            </a:gsLst>
            <a:lin ang="5400000" scaled="1"/>
          </a:gradFill>
        </p:spPr>
        <p:txBody>
          <a:bodyPr/>
          <a:p/>
        </p:txBody>
      </p:sp>
      <p:sp>
        <p:nvSpPr>
          <p:cNvPr id="232" name="文本框 231" descr="{&quot;isTemplate&quot;:true,&quot;type&quot;:&quot;text&quot;}"/>
          <p:cNvSpPr txBox="1"/>
          <p:nvPr/>
        </p:nvSpPr>
        <p:spPr>
          <a:xfrm>
            <a:off x="914400" y="3571875"/>
            <a:ext cx="3162300" cy="2571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 b="1">
                <a:solidFill>
                  <a:srgbClr val="FFFFFF"/>
                </a:solidFill>
                <a:effectLst>
                  <a:outerShdw blurRad="95250" dist="19050" dir="5400000">
                    <a:srgbClr val="000000">
                      <a:alpha val="40000"/>
                    </a:srgbClr>
                  </a:outerShdw>
                </a:effectLst>
                <a:latin typeface="Source Han Sans SC"/>
                <a:ea typeface="Source Han Sans SC"/>
              </a:rPr>
              <a:t>自然体验</a:t>
            </a:r>
            <a:r>
              <a:rPr lang="en-US" sz="1650" b="1">
                <a:solidFill>
                  <a:srgbClr val="FFFFFF"/>
                </a:solidFill>
                <a:effectLst>
                  <a:outerShdw blurRad="95250" dist="19050" dir="5400000">
                    <a:srgbClr val="000000">
                      <a:alpha val="40000"/>
                    </a:srgbClr>
                  </a:outerShdw>
                </a:effectLst>
                <a:latin typeface="Source Han Sans SC"/>
                <a:ea typeface="Source Han Sans SC"/>
              </a:rPr>
              <a:t> + </a:t>
            </a:r>
            <a:r>
              <a:rPr lang="zh-CN" sz="1650" b="1">
                <a:solidFill>
                  <a:srgbClr val="FFFFFF"/>
                </a:solidFill>
                <a:effectLst>
                  <a:outerShdw blurRad="95250" dist="19050" dir="5400000">
                    <a:srgbClr val="000000">
                      <a:alpha val="40000"/>
                    </a:srgbClr>
                  </a:outerShdw>
                </a:effectLst>
                <a:latin typeface="Source Han Sans SC"/>
                <a:ea typeface="Source Han Sans SC"/>
              </a:rPr>
              <a:t>协作挑战</a:t>
            </a:r>
            <a:r>
              <a:rPr lang="en-US" sz="1650" b="1">
                <a:solidFill>
                  <a:srgbClr val="FFFFFF"/>
                </a:solidFill>
                <a:effectLst>
                  <a:outerShdw blurRad="95250" dist="19050" dir="5400000">
                    <a:srgbClr val="000000">
                      <a:alpha val="40000"/>
                    </a:srgbClr>
                  </a:outerShdw>
                </a:effectLst>
                <a:latin typeface="Source Han Sans SC"/>
                <a:ea typeface="Source Han Sans SC"/>
              </a:rPr>
              <a:t> = </a:t>
            </a:r>
            <a:r>
              <a:rPr lang="zh-CN" sz="1650" b="1">
                <a:solidFill>
                  <a:srgbClr val="FFFFFF"/>
                </a:solidFill>
                <a:effectLst>
                  <a:outerShdw blurRad="95250" dist="19050" dir="5400000">
                    <a:srgbClr val="000000">
                      <a:alpha val="40000"/>
                    </a:srgbClr>
                  </a:outerShdw>
                </a:effectLst>
                <a:latin typeface="Source Han Sans SC"/>
                <a:ea typeface="Source Han Sans SC"/>
              </a:rPr>
              <a:t>团队凝聚力</a:t>
            </a:r>
            <a:endParaRPr lang="zh-CN" sz="1650" b="1">
              <a:solidFill>
                <a:srgbClr val="FFFFFF"/>
              </a:solidFill>
              <a:effectLst>
                <a:outerShdw blurRad="95250" dist="19050" dir="5400000">
                  <a:srgbClr val="000000">
                    <a:alpha val="40000"/>
                  </a:srgbClr>
                </a:outerShdw>
              </a:effectLst>
              <a:latin typeface="Source Han Sans SC"/>
              <a:ea typeface="Source Han Sans S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矩形 23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146B4F"/>
              </a:gs>
              <a:gs pos="100000">
                <a:srgbClr val="4FAE8C"/>
              </a:gs>
            </a:gsLst>
            <a:lin ang="2700000" scaled="1"/>
          </a:gradFill>
        </p:spPr>
        <p:txBody>
          <a:bodyPr/>
          <a:p/>
        </p:txBody>
      </p:sp>
      <p:sp>
        <p:nvSpPr>
          <p:cNvPr id="235" name="矩形 23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FFFFFF">
                  <a:alpha val="10000"/>
                </a:srgbClr>
              </a:gs>
              <a:gs pos="50000">
                <a:srgbClr val="FFFFFF">
                  <a:alpha val="0"/>
                </a:srgbClr>
              </a:gs>
            </a:gsLst>
            <a:path path="circle">
              <a:fillToRect l="70000" t="30000" r="30000" b="70000"/>
            </a:path>
          </a:gradFill>
        </p:spPr>
        <p:txBody>
          <a:bodyPr/>
          <a:p/>
        </p:txBody>
      </p:sp>
      <p:pic>
        <p:nvPicPr>
          <p:cNvPr id="236" name="图片 235"/>
          <p:cNvPicPr>
            <a:picLocks noChangeAspect="1"/>
          </p:cNvPicPr>
          <p:nvPr/>
        </p:nvPicPr>
        <p:blipFill>
          <a:blip r:embed="rId1">
            <a:alphaModFix amt="12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7" name="文本框 236" descr="{&quot;isTemplate&quot;:true,&quot;type&quot;:&quot;text&quot;}"/>
          <p:cNvSpPr txBox="1"/>
          <p:nvPr/>
        </p:nvSpPr>
        <p:spPr>
          <a:xfrm>
            <a:off x="838200" y="2171700"/>
            <a:ext cx="2333625" cy="25146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6500" b="1">
                <a:solidFill>
                  <a:srgbClr val="FFFFFF">
                    <a:alpha val="22000"/>
                  </a:srgbClr>
                </a:solidFill>
                <a:latin typeface="Inter"/>
                <a:ea typeface="Inter"/>
              </a:rPr>
              <a:t>02</a:t>
            </a:r>
            <a:endParaRPr lang="en-US" sz="16500" b="1">
              <a:solidFill>
                <a:srgbClr val="FFFFFF">
                  <a:alpha val="22000"/>
                </a:srgbClr>
              </a:solidFill>
              <a:latin typeface="Inter"/>
              <a:ea typeface="Inter"/>
            </a:endParaRPr>
          </a:p>
        </p:txBody>
      </p:sp>
      <p:sp>
        <p:nvSpPr>
          <p:cNvPr id="238" name="圆角矩形 237"/>
          <p:cNvSpPr/>
          <p:nvPr/>
        </p:nvSpPr>
        <p:spPr>
          <a:xfrm>
            <a:off x="3743325" y="2571750"/>
            <a:ext cx="685800" cy="66675"/>
          </a:xfrm>
          <a:prstGeom prst="roundRect">
            <a:avLst>
              <a:gd name="adj" fmla="val 57143"/>
            </a:avLst>
          </a:prstGeom>
          <a:solidFill>
            <a:srgbClr val="E8873A"/>
          </a:solidFill>
        </p:spPr>
        <p:txBody>
          <a:bodyPr/>
          <a:p/>
        </p:txBody>
      </p:sp>
      <p:sp>
        <p:nvSpPr>
          <p:cNvPr id="239" name="文本框 238" descr="{&quot;isTemplate&quot;:true,&quot;type&quot;:&quot;text&quot;}"/>
          <p:cNvSpPr txBox="1"/>
          <p:nvPr/>
        </p:nvSpPr>
        <p:spPr>
          <a:xfrm>
            <a:off x="3743325" y="2828925"/>
            <a:ext cx="3048000" cy="8477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15000"/>
              </a:lnSpc>
            </a:pPr>
            <a:r>
              <a:rPr lang="zh-CN" sz="4800" b="1">
                <a:solidFill>
                  <a:srgbClr val="FFFFFF"/>
                </a:solidFill>
                <a:latin typeface="Source Han Sans SC"/>
                <a:ea typeface="Source Han Sans SC"/>
              </a:rPr>
              <a:t>行程与项目</a:t>
            </a:r>
            <a:endParaRPr lang="zh-CN" sz="4800" b="1">
              <a:solidFill>
                <a:srgbClr val="FFFFFF"/>
              </a:solidFill>
              <a:latin typeface="Source Han Sans SC"/>
              <a:ea typeface="Source Han Sans SC"/>
            </a:endParaRPr>
          </a:p>
        </p:txBody>
      </p:sp>
      <p:sp>
        <p:nvSpPr>
          <p:cNvPr id="240" name="文本框 239" descr="{&quot;isTemplate&quot;:true,&quot;type&quot;:&quot;text&quot;}"/>
          <p:cNvSpPr txBox="1"/>
          <p:nvPr/>
        </p:nvSpPr>
        <p:spPr>
          <a:xfrm>
            <a:off x="3743325" y="3867150"/>
            <a:ext cx="2057400" cy="4191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800">
                <a:solidFill>
                  <a:srgbClr val="FFFFFF">
                    <a:alpha val="88000"/>
                  </a:srgbClr>
                </a:solidFill>
                <a:latin typeface="Source Han Sans SC"/>
                <a:ea typeface="Source Han Sans SC"/>
              </a:rPr>
              <a:t>两天怎么走、玩什么</a:t>
            </a:r>
            <a:endParaRPr lang="zh-CN" sz="1800">
              <a:solidFill>
                <a:srgbClr val="FFFFFF">
                  <a:alpha val="88000"/>
                </a:srgbClr>
              </a:solidFill>
              <a:latin typeface="Source Han Sans SC"/>
              <a:ea typeface="Source Han Sans S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矩形 24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</p:spPr>
        <p:txBody>
          <a:bodyPr/>
          <a:p/>
        </p:txBody>
      </p:sp>
      <p:sp>
        <p:nvSpPr>
          <p:cNvPr id="243" name="圆角矩形 242"/>
          <p:cNvSpPr/>
          <p:nvPr/>
        </p:nvSpPr>
        <p:spPr>
          <a:xfrm>
            <a:off x="685800" y="723900"/>
            <a:ext cx="57150" cy="419100"/>
          </a:xfrm>
          <a:prstGeom prst="roundRect">
            <a:avLst>
              <a:gd name="adj" fmla="val 50000"/>
            </a:avLst>
          </a:prstGeom>
          <a:solidFill>
            <a:srgbClr val="146B4F"/>
          </a:solidFill>
        </p:spPr>
        <p:txBody>
          <a:bodyPr/>
          <a:p/>
        </p:txBody>
      </p:sp>
      <p:sp>
        <p:nvSpPr>
          <p:cNvPr id="244" name="文本框 243" descr="{&quot;isTemplate&quot;:true,&quot;type&quot;:&quot;text&quot;}"/>
          <p:cNvSpPr txBox="1"/>
          <p:nvPr/>
        </p:nvSpPr>
        <p:spPr>
          <a:xfrm>
            <a:off x="895350" y="752475"/>
            <a:ext cx="1600200" cy="3905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550" b="1">
                <a:solidFill>
                  <a:srgbClr val="1B2A28"/>
                </a:solidFill>
                <a:latin typeface="Source Han Sans SC"/>
                <a:ea typeface="Source Han Sans SC"/>
              </a:rPr>
              <a:t>Day 1 </a:t>
            </a:r>
            <a:r>
              <a:rPr lang="zh-CN" sz="2550" b="1">
                <a:solidFill>
                  <a:srgbClr val="1B2A28"/>
                </a:solidFill>
                <a:latin typeface="Source Han Sans SC"/>
                <a:ea typeface="Source Han Sans SC"/>
              </a:rPr>
              <a:t>行程</a:t>
            </a:r>
            <a:endParaRPr lang="zh-CN" sz="2550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245" name="文本框 244" descr="{&quot;isTemplate&quot;:true,&quot;type&quot;:&quot;text&quot;}"/>
          <p:cNvSpPr txBox="1"/>
          <p:nvPr/>
        </p:nvSpPr>
        <p:spPr>
          <a:xfrm>
            <a:off x="685800" y="2247900"/>
            <a:ext cx="2286000" cy="8286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5400" b="1">
                <a:solidFill>
                  <a:srgbClr val="146B4F"/>
                </a:solidFill>
                <a:latin typeface="Inter"/>
                <a:ea typeface="Inter"/>
              </a:rPr>
              <a:t>Day 1</a:t>
            </a:r>
            <a:endParaRPr lang="en-US" sz="5400" b="1">
              <a:solidFill>
                <a:srgbClr val="146B4F"/>
              </a:solidFill>
              <a:latin typeface="Inter"/>
              <a:ea typeface="Inter"/>
            </a:endParaRPr>
          </a:p>
        </p:txBody>
      </p:sp>
      <p:sp>
        <p:nvSpPr>
          <p:cNvPr id="246" name="文本框 245" descr="{&quot;isTemplate&quot;:true,&quot;type&quot;:&quot;text&quot;}"/>
          <p:cNvSpPr txBox="1"/>
          <p:nvPr/>
        </p:nvSpPr>
        <p:spPr>
          <a:xfrm>
            <a:off x="685800" y="3228975"/>
            <a:ext cx="2286000" cy="838200"/>
          </a:xfrm>
          <a:prstGeom prst="rect">
            <a:avLst/>
          </a:prstGeom>
        </p:spPr>
        <p:txBody>
          <a:bodyPr wrap="square" lIns="0" tIns="0" rIns="0" bIns="0">
            <a:normAutofit/>
          </a:bodyPr>
          <a:p>
            <a:pPr>
              <a:lnSpc>
                <a:spcPct val="130000"/>
              </a:lnSpc>
            </a:pPr>
            <a:r>
              <a:rPr lang="zh-CN" sz="2100" b="1">
                <a:solidFill>
                  <a:srgbClr val="1B2A28"/>
                </a:solidFill>
                <a:latin typeface="Source Han Sans SC"/>
                <a:ea typeface="Source Han Sans SC"/>
              </a:rPr>
              <a:t>集结</a:t>
            </a:r>
            <a:r>
              <a:rPr lang="en-US" sz="2100" b="1">
                <a:solidFill>
                  <a:srgbClr val="1B2A28"/>
                </a:solidFill>
                <a:latin typeface="Source Han Sans SC"/>
                <a:ea typeface="Source Han Sans SC"/>
              </a:rPr>
              <a:t> · </a:t>
            </a:r>
            <a:r>
              <a:rPr lang="zh-CN" sz="2100" b="1">
                <a:solidFill>
                  <a:srgbClr val="1B2A28"/>
                </a:solidFill>
                <a:latin typeface="Source Han Sans SC"/>
                <a:ea typeface="Source Han Sans SC"/>
              </a:rPr>
              <a:t>破冰</a:t>
            </a:r>
            <a:r>
              <a:rPr lang="en-US" sz="2100" b="1">
                <a:solidFill>
                  <a:srgbClr val="1B2A28"/>
                </a:solidFill>
                <a:latin typeface="Source Han Sans SC"/>
                <a:ea typeface="Source Han Sans SC"/>
              </a:rPr>
              <a:t> · </a:t>
            </a:r>
            <a:r>
              <a:rPr lang="zh-CN" sz="2100" b="1">
                <a:solidFill>
                  <a:srgbClr val="1B2A28"/>
                </a:solidFill>
                <a:latin typeface="Source Han Sans SC"/>
                <a:ea typeface="Source Han Sans SC"/>
              </a:rPr>
              <a:t>协作</a:t>
            </a:r>
            <a:endParaRPr lang="zh-CN" sz="2100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247" name="文本框 246" descr="{&quot;isTemplate&quot;:true,&quot;type&quot;:&quot;text&quot;}"/>
          <p:cNvSpPr txBox="1"/>
          <p:nvPr/>
        </p:nvSpPr>
        <p:spPr>
          <a:xfrm>
            <a:off x="685800" y="4219575"/>
            <a:ext cx="2286000" cy="962025"/>
          </a:xfrm>
          <a:prstGeom prst="rect">
            <a:avLst/>
          </a:prstGeom>
        </p:spPr>
        <p:txBody>
          <a:bodyPr wrap="square" lIns="0" tIns="0" rIns="0" bIns="0">
            <a:normAutofit/>
          </a:bodyPr>
          <a:p>
            <a:pPr>
              <a:lnSpc>
                <a:spcPct val="165000"/>
              </a:lnSpc>
            </a:pPr>
            <a:r>
              <a:rPr lang="zh-CN" sz="1275">
                <a:solidFill>
                  <a:srgbClr val="1B2A28">
                    <a:alpha val="62000"/>
                  </a:srgbClr>
                </a:solidFill>
                <a:latin typeface="Source Han Sans SC"/>
                <a:ea typeface="Source Han Sans SC"/>
              </a:rPr>
              <a:t>从公司集合到星空夜话，用一天时间完成破冰、挑战与情感升温。</a:t>
            </a:r>
            <a:endParaRPr lang="zh-CN" sz="1275">
              <a:solidFill>
                <a:srgbClr val="1B2A28">
                  <a:alpha val="62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248" name="圆角矩形 247"/>
          <p:cNvSpPr/>
          <p:nvPr/>
        </p:nvSpPr>
        <p:spPr>
          <a:xfrm>
            <a:off x="3390900" y="2609850"/>
            <a:ext cx="514350" cy="266700"/>
          </a:xfrm>
          <a:prstGeom prst="roundRect">
            <a:avLst>
              <a:gd name="adj" fmla="val 21429"/>
            </a:avLst>
          </a:prstGeom>
          <a:solidFill>
            <a:srgbClr val="146B4F"/>
          </a:solidFill>
        </p:spPr>
        <p:txBody>
          <a:bodyPr/>
          <a:p/>
        </p:txBody>
      </p:sp>
      <p:sp>
        <p:nvSpPr>
          <p:cNvPr id="249" name="文本框 248" descr="{&quot;isTemplate&quot;:true,&quot;type&quot;:&quot;text&quot;}"/>
          <p:cNvSpPr txBox="1"/>
          <p:nvPr/>
        </p:nvSpPr>
        <p:spPr>
          <a:xfrm>
            <a:off x="3486150" y="2667000"/>
            <a:ext cx="323850" cy="1524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75" b="1">
                <a:solidFill>
                  <a:srgbClr val="FFFFFF"/>
                </a:solidFill>
                <a:latin typeface="Inter"/>
                <a:ea typeface="Inter"/>
              </a:rPr>
              <a:t>07:30</a:t>
            </a:r>
            <a:endParaRPr lang="en-US" sz="975" b="1">
              <a:solidFill>
                <a:srgbClr val="FFFFFF"/>
              </a:solidFill>
              <a:latin typeface="Inter"/>
              <a:ea typeface="Inter"/>
            </a:endParaRPr>
          </a:p>
        </p:txBody>
      </p:sp>
      <p:sp>
        <p:nvSpPr>
          <p:cNvPr id="250" name="文本框 249" descr="{&quot;isTemplate&quot;:true,&quot;type&quot;:&quot;text&quot;}"/>
          <p:cNvSpPr txBox="1"/>
          <p:nvPr/>
        </p:nvSpPr>
        <p:spPr>
          <a:xfrm>
            <a:off x="4019550" y="2609850"/>
            <a:ext cx="3333750" cy="2000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75" b="1">
                <a:solidFill>
                  <a:srgbClr val="1B2A28"/>
                </a:solidFill>
                <a:latin typeface="Source Han Sans SC"/>
                <a:ea typeface="Source Han Sans SC"/>
              </a:rPr>
              <a:t>公司集合</a:t>
            </a:r>
            <a:r>
              <a:rPr lang="en-US" sz="1275" b="1">
                <a:solidFill>
                  <a:srgbClr val="1B2A28"/>
                </a:solidFill>
                <a:latin typeface="Source Han Sans SC"/>
                <a:ea typeface="Source Han Sans SC"/>
              </a:rPr>
              <a:t> · </a:t>
            </a:r>
            <a:r>
              <a:rPr lang="zh-CN" sz="1275" b="1">
                <a:solidFill>
                  <a:srgbClr val="1B2A28"/>
                </a:solidFill>
                <a:latin typeface="Source Han Sans SC"/>
                <a:ea typeface="Source Han Sans SC"/>
              </a:rPr>
              <a:t>签到</a:t>
            </a:r>
            <a:endParaRPr lang="zh-CN" sz="1275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251" name="文本框 250" descr="{&quot;isTemplate&quot;:true,&quot;type&quot;:&quot;text&quot;}"/>
          <p:cNvSpPr txBox="1"/>
          <p:nvPr/>
        </p:nvSpPr>
        <p:spPr>
          <a:xfrm>
            <a:off x="4019550" y="2838450"/>
            <a:ext cx="3333750" cy="2381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45000"/>
              </a:lnSpc>
            </a:pPr>
            <a:r>
              <a:rPr lang="zh-CN" sz="1050">
                <a:solidFill>
                  <a:srgbClr val="1B2A28">
                    <a:alpha val="65000"/>
                  </a:srgbClr>
                </a:solidFill>
                <a:latin typeface="Source Han Sans SC"/>
                <a:ea typeface="Source Han Sans SC"/>
              </a:rPr>
              <a:t>点名、物资发放、合影</a:t>
            </a:r>
            <a:endParaRPr lang="zh-CN" sz="1050">
              <a:solidFill>
                <a:srgbClr val="1B2A28">
                  <a:alpha val="65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252" name="圆角矩形 251"/>
          <p:cNvSpPr/>
          <p:nvPr/>
        </p:nvSpPr>
        <p:spPr>
          <a:xfrm>
            <a:off x="3390900" y="3190875"/>
            <a:ext cx="514350" cy="266700"/>
          </a:xfrm>
          <a:prstGeom prst="roundRect">
            <a:avLst>
              <a:gd name="adj" fmla="val 21429"/>
            </a:avLst>
          </a:prstGeom>
          <a:solidFill>
            <a:srgbClr val="146B4F"/>
          </a:solidFill>
        </p:spPr>
        <p:txBody>
          <a:bodyPr/>
          <a:p/>
        </p:txBody>
      </p:sp>
      <p:sp>
        <p:nvSpPr>
          <p:cNvPr id="253" name="文本框 252" descr="{&quot;isTemplate&quot;:true,&quot;type&quot;:&quot;text&quot;}"/>
          <p:cNvSpPr txBox="1"/>
          <p:nvPr/>
        </p:nvSpPr>
        <p:spPr>
          <a:xfrm>
            <a:off x="3486150" y="3248025"/>
            <a:ext cx="323850" cy="1524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75" b="1">
                <a:solidFill>
                  <a:srgbClr val="FFFFFF"/>
                </a:solidFill>
                <a:latin typeface="Inter"/>
                <a:ea typeface="Inter"/>
              </a:rPr>
              <a:t>08:00</a:t>
            </a:r>
            <a:endParaRPr lang="en-US" sz="975" b="1">
              <a:solidFill>
                <a:srgbClr val="FFFFFF"/>
              </a:solidFill>
              <a:latin typeface="Inter"/>
              <a:ea typeface="Inter"/>
            </a:endParaRPr>
          </a:p>
        </p:txBody>
      </p:sp>
      <p:sp>
        <p:nvSpPr>
          <p:cNvPr id="254" name="文本框 253" descr="{&quot;isTemplate&quot;:true,&quot;type&quot;:&quot;text&quot;}"/>
          <p:cNvSpPr txBox="1"/>
          <p:nvPr/>
        </p:nvSpPr>
        <p:spPr>
          <a:xfrm>
            <a:off x="4019550" y="3190875"/>
            <a:ext cx="3333750" cy="2000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75" b="1">
                <a:solidFill>
                  <a:srgbClr val="1B2A28"/>
                </a:solidFill>
                <a:latin typeface="Source Han Sans SC"/>
                <a:ea typeface="Source Han Sans SC"/>
              </a:rPr>
              <a:t>大巴出发</a:t>
            </a:r>
            <a:r>
              <a:rPr lang="en-US" sz="1275" b="1">
                <a:solidFill>
                  <a:srgbClr val="1B2A28"/>
                </a:solidFill>
                <a:latin typeface="Source Han Sans SC"/>
                <a:ea typeface="Source Han Sans SC"/>
              </a:rPr>
              <a:t> · </a:t>
            </a:r>
            <a:r>
              <a:rPr lang="zh-CN" sz="1275" b="1">
                <a:solidFill>
                  <a:srgbClr val="1B2A28"/>
                </a:solidFill>
                <a:latin typeface="Source Han Sans SC"/>
                <a:ea typeface="Source Han Sans SC"/>
              </a:rPr>
              <a:t>车上互动</a:t>
            </a:r>
            <a:endParaRPr lang="zh-CN" sz="1275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255" name="文本框 254" descr="{&quot;isTemplate&quot;:true,&quot;type&quot;:&quot;text&quot;}"/>
          <p:cNvSpPr txBox="1"/>
          <p:nvPr/>
        </p:nvSpPr>
        <p:spPr>
          <a:xfrm>
            <a:off x="4019550" y="3419475"/>
            <a:ext cx="3333750" cy="2381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45000"/>
              </a:lnSpc>
            </a:pPr>
            <a:r>
              <a:rPr lang="zh-CN" sz="1050">
                <a:solidFill>
                  <a:srgbClr val="1B2A28">
                    <a:alpha val="65000"/>
                  </a:srgbClr>
                </a:solidFill>
                <a:latin typeface="Source Han Sans SC"/>
                <a:ea typeface="Source Han Sans SC"/>
              </a:rPr>
              <a:t>自我介绍、班组组建、规则宣讲</a:t>
            </a:r>
            <a:endParaRPr lang="zh-CN" sz="1050">
              <a:solidFill>
                <a:srgbClr val="1B2A28">
                  <a:alpha val="65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256" name="圆角矩形 255"/>
          <p:cNvSpPr/>
          <p:nvPr/>
        </p:nvSpPr>
        <p:spPr>
          <a:xfrm>
            <a:off x="3390900" y="3771900"/>
            <a:ext cx="514350" cy="266700"/>
          </a:xfrm>
          <a:prstGeom prst="roundRect">
            <a:avLst>
              <a:gd name="adj" fmla="val 21429"/>
            </a:avLst>
          </a:prstGeom>
          <a:solidFill>
            <a:srgbClr val="146B4F"/>
          </a:solidFill>
        </p:spPr>
        <p:txBody>
          <a:bodyPr/>
          <a:p/>
        </p:txBody>
      </p:sp>
      <p:sp>
        <p:nvSpPr>
          <p:cNvPr id="257" name="文本框 256" descr="{&quot;isTemplate&quot;:true,&quot;type&quot;:&quot;text&quot;}"/>
          <p:cNvSpPr txBox="1"/>
          <p:nvPr/>
        </p:nvSpPr>
        <p:spPr>
          <a:xfrm>
            <a:off x="3486150" y="3829050"/>
            <a:ext cx="323850" cy="1524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75" b="1">
                <a:solidFill>
                  <a:srgbClr val="FFFFFF"/>
                </a:solidFill>
                <a:latin typeface="Inter"/>
                <a:ea typeface="Inter"/>
              </a:rPr>
              <a:t>10:30</a:t>
            </a:r>
            <a:endParaRPr lang="en-US" sz="975" b="1">
              <a:solidFill>
                <a:srgbClr val="FFFFFF"/>
              </a:solidFill>
              <a:latin typeface="Inter"/>
              <a:ea typeface="Inter"/>
            </a:endParaRPr>
          </a:p>
        </p:txBody>
      </p:sp>
      <p:sp>
        <p:nvSpPr>
          <p:cNvPr id="258" name="文本框 257" descr="{&quot;isTemplate&quot;:true,&quot;type&quot;:&quot;text&quot;}"/>
          <p:cNvSpPr txBox="1"/>
          <p:nvPr/>
        </p:nvSpPr>
        <p:spPr>
          <a:xfrm>
            <a:off x="4019550" y="3771900"/>
            <a:ext cx="3333750" cy="2000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75" b="1">
                <a:solidFill>
                  <a:srgbClr val="1B2A28"/>
                </a:solidFill>
                <a:latin typeface="Source Han Sans SC"/>
                <a:ea typeface="Source Han Sans SC"/>
              </a:rPr>
              <a:t>开营仪式</a:t>
            </a:r>
            <a:r>
              <a:rPr lang="en-US" sz="1275" b="1">
                <a:solidFill>
                  <a:srgbClr val="1B2A28"/>
                </a:solidFill>
                <a:latin typeface="Source Han Sans SC"/>
                <a:ea typeface="Source Han Sans SC"/>
              </a:rPr>
              <a:t> · </a:t>
            </a:r>
            <a:r>
              <a:rPr lang="zh-CN" sz="1275" b="1">
                <a:solidFill>
                  <a:srgbClr val="1B2A28"/>
                </a:solidFill>
                <a:latin typeface="Source Han Sans SC"/>
                <a:ea typeface="Source Han Sans SC"/>
              </a:rPr>
              <a:t>破冰分组</a:t>
            </a:r>
            <a:endParaRPr lang="zh-CN" sz="1275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259" name="文本框 258" descr="{&quot;isTemplate&quot;:true,&quot;type&quot;:&quot;text&quot;}"/>
          <p:cNvSpPr txBox="1"/>
          <p:nvPr/>
        </p:nvSpPr>
        <p:spPr>
          <a:xfrm>
            <a:off x="4019550" y="4000500"/>
            <a:ext cx="3333750" cy="2381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45000"/>
              </a:lnSpc>
            </a:pPr>
            <a:r>
              <a:rPr lang="zh-CN" sz="1050">
                <a:solidFill>
                  <a:srgbClr val="1B2A28">
                    <a:alpha val="65000"/>
                  </a:srgbClr>
                </a:solidFill>
                <a:latin typeface="Source Han Sans SC"/>
                <a:ea typeface="Source Han Sans SC"/>
              </a:rPr>
              <a:t>分队、选队长、起队名口号</a:t>
            </a:r>
            <a:endParaRPr lang="zh-CN" sz="1050">
              <a:solidFill>
                <a:srgbClr val="1B2A28">
                  <a:alpha val="65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260" name="圆角矩形 259"/>
          <p:cNvSpPr/>
          <p:nvPr/>
        </p:nvSpPr>
        <p:spPr>
          <a:xfrm>
            <a:off x="3390900" y="4352925"/>
            <a:ext cx="504825" cy="266700"/>
          </a:xfrm>
          <a:prstGeom prst="roundRect">
            <a:avLst>
              <a:gd name="adj" fmla="val 21429"/>
            </a:avLst>
          </a:prstGeom>
          <a:solidFill>
            <a:srgbClr val="146B4F"/>
          </a:solidFill>
        </p:spPr>
        <p:txBody>
          <a:bodyPr/>
          <a:p/>
        </p:txBody>
      </p:sp>
      <p:sp>
        <p:nvSpPr>
          <p:cNvPr id="261" name="文本框 260" descr="{&quot;isTemplate&quot;:true,&quot;type&quot;:&quot;text&quot;}"/>
          <p:cNvSpPr txBox="1"/>
          <p:nvPr/>
        </p:nvSpPr>
        <p:spPr>
          <a:xfrm>
            <a:off x="3486150" y="4410075"/>
            <a:ext cx="314325" cy="1524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75" b="1">
                <a:solidFill>
                  <a:srgbClr val="FFFFFF"/>
                </a:solidFill>
                <a:latin typeface="Inter"/>
                <a:ea typeface="Inter"/>
              </a:rPr>
              <a:t>11:30</a:t>
            </a:r>
            <a:endParaRPr lang="en-US" sz="975" b="1">
              <a:solidFill>
                <a:srgbClr val="FFFFFF"/>
              </a:solidFill>
              <a:latin typeface="Inter"/>
              <a:ea typeface="Inter"/>
            </a:endParaRPr>
          </a:p>
        </p:txBody>
      </p:sp>
      <p:sp>
        <p:nvSpPr>
          <p:cNvPr id="262" name="文本框 261" descr="{&quot;isTemplate&quot;:true,&quot;type&quot;:&quot;text&quot;}"/>
          <p:cNvSpPr txBox="1"/>
          <p:nvPr/>
        </p:nvSpPr>
        <p:spPr>
          <a:xfrm>
            <a:off x="4010025" y="4352925"/>
            <a:ext cx="3343275" cy="2000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75" b="1">
                <a:solidFill>
                  <a:srgbClr val="1B2A28"/>
                </a:solidFill>
                <a:latin typeface="Source Han Sans SC"/>
                <a:ea typeface="Source Han Sans SC"/>
              </a:rPr>
              <a:t>农家午餐</a:t>
            </a:r>
            <a:r>
              <a:rPr lang="en-US" sz="1275" b="1">
                <a:solidFill>
                  <a:srgbClr val="1B2A28"/>
                </a:solidFill>
                <a:latin typeface="Source Han Sans SC"/>
                <a:ea typeface="Source Han Sans SC"/>
              </a:rPr>
              <a:t> · </a:t>
            </a:r>
            <a:r>
              <a:rPr lang="zh-CN" sz="1275" b="1">
                <a:solidFill>
                  <a:srgbClr val="1B2A28"/>
                </a:solidFill>
                <a:latin typeface="Source Han Sans SC"/>
                <a:ea typeface="Source Han Sans SC"/>
              </a:rPr>
              <a:t>午休</a:t>
            </a:r>
            <a:endParaRPr lang="zh-CN" sz="1275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263" name="文本框 262" descr="{&quot;isTemplate&quot;:true,&quot;type&quot;:&quot;text&quot;}"/>
          <p:cNvSpPr txBox="1"/>
          <p:nvPr/>
        </p:nvSpPr>
        <p:spPr>
          <a:xfrm>
            <a:off x="4010025" y="4581525"/>
            <a:ext cx="3343275" cy="2381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45000"/>
              </a:lnSpc>
            </a:pPr>
            <a:r>
              <a:rPr lang="en-US" sz="1050">
                <a:solidFill>
                  <a:srgbClr val="1B2A28">
                    <a:alpha val="65000"/>
                  </a:srgbClr>
                </a:solidFill>
                <a:latin typeface="Source Han Sans SC"/>
                <a:ea typeface="Source Han Sans SC"/>
              </a:rPr>
              <a:t>10 </a:t>
            </a:r>
            <a:r>
              <a:rPr lang="zh-CN" sz="1050">
                <a:solidFill>
                  <a:srgbClr val="1B2A28">
                    <a:alpha val="65000"/>
                  </a:srgbClr>
                </a:solidFill>
                <a:latin typeface="Source Han Sans SC"/>
                <a:ea typeface="Source Han Sans SC"/>
              </a:rPr>
              <a:t>人一桌，自由交流</a:t>
            </a:r>
            <a:endParaRPr lang="zh-CN" sz="1050">
              <a:solidFill>
                <a:srgbClr val="1B2A28">
                  <a:alpha val="65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264" name="圆角矩形 263"/>
          <p:cNvSpPr/>
          <p:nvPr/>
        </p:nvSpPr>
        <p:spPr>
          <a:xfrm>
            <a:off x="7543800" y="2609850"/>
            <a:ext cx="514350" cy="266700"/>
          </a:xfrm>
          <a:prstGeom prst="roundRect">
            <a:avLst>
              <a:gd name="adj" fmla="val 21429"/>
            </a:avLst>
          </a:prstGeom>
          <a:solidFill>
            <a:srgbClr val="E8873A"/>
          </a:solidFill>
        </p:spPr>
        <p:txBody>
          <a:bodyPr/>
          <a:p/>
        </p:txBody>
      </p:sp>
      <p:sp>
        <p:nvSpPr>
          <p:cNvPr id="265" name="文本框 264" descr="{&quot;isTemplate&quot;:true,&quot;type&quot;:&quot;text&quot;}"/>
          <p:cNvSpPr txBox="1"/>
          <p:nvPr/>
        </p:nvSpPr>
        <p:spPr>
          <a:xfrm>
            <a:off x="7639050" y="2667000"/>
            <a:ext cx="323850" cy="1524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75" b="1">
                <a:solidFill>
                  <a:srgbClr val="FFFFFF"/>
                </a:solidFill>
                <a:latin typeface="Inter"/>
                <a:ea typeface="Inter"/>
              </a:rPr>
              <a:t>13:30</a:t>
            </a:r>
            <a:endParaRPr lang="en-US" sz="975" b="1">
              <a:solidFill>
                <a:srgbClr val="FFFFFF"/>
              </a:solidFill>
              <a:latin typeface="Inter"/>
              <a:ea typeface="Inter"/>
            </a:endParaRPr>
          </a:p>
        </p:txBody>
      </p:sp>
      <p:sp>
        <p:nvSpPr>
          <p:cNvPr id="266" name="文本框 265" descr="{&quot;isTemplate&quot;:true,&quot;type&quot;:&quot;text&quot;}"/>
          <p:cNvSpPr txBox="1"/>
          <p:nvPr/>
        </p:nvSpPr>
        <p:spPr>
          <a:xfrm>
            <a:off x="8172450" y="2609850"/>
            <a:ext cx="3333750" cy="2000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75" b="1">
                <a:solidFill>
                  <a:srgbClr val="1B2A28"/>
                </a:solidFill>
                <a:latin typeface="Source Han Sans SC"/>
                <a:ea typeface="Source Han Sans SC"/>
              </a:rPr>
              <a:t>团队挑战赛</a:t>
            </a:r>
            <a:endParaRPr lang="zh-CN" sz="1275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267" name="文本框 266" descr="{&quot;isTemplate&quot;:true,&quot;type&quot;:&quot;text&quot;}"/>
          <p:cNvSpPr txBox="1"/>
          <p:nvPr/>
        </p:nvSpPr>
        <p:spPr>
          <a:xfrm>
            <a:off x="8172450" y="2838450"/>
            <a:ext cx="3333750" cy="2381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45000"/>
              </a:lnSpc>
            </a:pPr>
            <a:r>
              <a:rPr lang="en-US" sz="1050">
                <a:solidFill>
                  <a:srgbClr val="1B2A28">
                    <a:alpha val="65000"/>
                  </a:srgbClr>
                </a:solidFill>
                <a:latin typeface="Source Han Sans SC"/>
                <a:ea typeface="Source Han Sans SC"/>
              </a:rPr>
              <a:t>4 </a:t>
            </a:r>
            <a:r>
              <a:rPr lang="zh-CN" sz="1050">
                <a:solidFill>
                  <a:srgbClr val="1B2A28">
                    <a:alpha val="65000"/>
                  </a:srgbClr>
                </a:solidFill>
                <a:latin typeface="Source Han Sans SC"/>
                <a:ea typeface="Source Han Sans SC"/>
              </a:rPr>
              <a:t>站点循环挑战，考验信任与协作</a:t>
            </a:r>
            <a:endParaRPr lang="zh-CN" sz="1050">
              <a:solidFill>
                <a:srgbClr val="1B2A28">
                  <a:alpha val="65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268" name="圆角矩形 267"/>
          <p:cNvSpPr/>
          <p:nvPr/>
        </p:nvSpPr>
        <p:spPr>
          <a:xfrm>
            <a:off x="7543800" y="3190875"/>
            <a:ext cx="514350" cy="266700"/>
          </a:xfrm>
          <a:prstGeom prst="roundRect">
            <a:avLst>
              <a:gd name="adj" fmla="val 21429"/>
            </a:avLst>
          </a:prstGeom>
          <a:solidFill>
            <a:srgbClr val="146B4F"/>
          </a:solidFill>
        </p:spPr>
        <p:txBody>
          <a:bodyPr/>
          <a:p/>
        </p:txBody>
      </p:sp>
      <p:sp>
        <p:nvSpPr>
          <p:cNvPr id="269" name="文本框 268" descr="{&quot;isTemplate&quot;:true,&quot;type&quot;:&quot;text&quot;}"/>
          <p:cNvSpPr txBox="1"/>
          <p:nvPr/>
        </p:nvSpPr>
        <p:spPr>
          <a:xfrm>
            <a:off x="7639050" y="3248025"/>
            <a:ext cx="323850" cy="1524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75" b="1">
                <a:solidFill>
                  <a:srgbClr val="FFFFFF"/>
                </a:solidFill>
                <a:latin typeface="Inter"/>
                <a:ea typeface="Inter"/>
              </a:rPr>
              <a:t>16:30</a:t>
            </a:r>
            <a:endParaRPr lang="en-US" sz="975" b="1">
              <a:solidFill>
                <a:srgbClr val="FFFFFF"/>
              </a:solidFill>
              <a:latin typeface="Inter"/>
              <a:ea typeface="Inter"/>
            </a:endParaRPr>
          </a:p>
        </p:txBody>
      </p:sp>
      <p:sp>
        <p:nvSpPr>
          <p:cNvPr id="270" name="文本框 269" descr="{&quot;isTemplate&quot;:true,&quot;type&quot;:&quot;text&quot;}"/>
          <p:cNvSpPr txBox="1"/>
          <p:nvPr/>
        </p:nvSpPr>
        <p:spPr>
          <a:xfrm>
            <a:off x="8172450" y="3190875"/>
            <a:ext cx="3333750" cy="2000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75" b="1">
                <a:solidFill>
                  <a:srgbClr val="1B2A28"/>
                </a:solidFill>
                <a:latin typeface="Source Han Sans SC"/>
                <a:ea typeface="Source Han Sans SC"/>
              </a:rPr>
              <a:t>入住酒店</a:t>
            </a:r>
            <a:r>
              <a:rPr lang="en-US" sz="1275" b="1">
                <a:solidFill>
                  <a:srgbClr val="1B2A28"/>
                </a:solidFill>
                <a:latin typeface="Source Han Sans SC"/>
                <a:ea typeface="Source Han Sans SC"/>
              </a:rPr>
              <a:t> · </a:t>
            </a:r>
            <a:r>
              <a:rPr lang="zh-CN" sz="1275" b="1">
                <a:solidFill>
                  <a:srgbClr val="1B2A28"/>
                </a:solidFill>
                <a:latin typeface="Source Han Sans SC"/>
                <a:ea typeface="Source Han Sans SC"/>
              </a:rPr>
              <a:t>自由活动</a:t>
            </a:r>
            <a:endParaRPr lang="zh-CN" sz="1275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271" name="文本框 270" descr="{&quot;isTemplate&quot;:true,&quot;type&quot;:&quot;text&quot;}"/>
          <p:cNvSpPr txBox="1"/>
          <p:nvPr/>
        </p:nvSpPr>
        <p:spPr>
          <a:xfrm>
            <a:off x="8172450" y="3419475"/>
            <a:ext cx="3333750" cy="2381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45000"/>
              </a:lnSpc>
            </a:pPr>
            <a:r>
              <a:rPr lang="zh-CN" sz="1050">
                <a:solidFill>
                  <a:srgbClr val="1B2A28">
                    <a:alpha val="65000"/>
                  </a:srgbClr>
                </a:solidFill>
                <a:latin typeface="Source Han Sans SC"/>
                <a:ea typeface="Source Han Sans SC"/>
              </a:rPr>
              <a:t>分配房间、休整</a:t>
            </a:r>
            <a:endParaRPr lang="zh-CN" sz="1050">
              <a:solidFill>
                <a:srgbClr val="1B2A28">
                  <a:alpha val="65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272" name="圆角矩形 271"/>
          <p:cNvSpPr/>
          <p:nvPr/>
        </p:nvSpPr>
        <p:spPr>
          <a:xfrm>
            <a:off x="7543800" y="3771900"/>
            <a:ext cx="514350" cy="266700"/>
          </a:xfrm>
          <a:prstGeom prst="roundRect">
            <a:avLst>
              <a:gd name="adj" fmla="val 21429"/>
            </a:avLst>
          </a:prstGeom>
          <a:solidFill>
            <a:srgbClr val="146B4F"/>
          </a:solidFill>
        </p:spPr>
        <p:txBody>
          <a:bodyPr/>
          <a:p/>
        </p:txBody>
      </p:sp>
      <p:sp>
        <p:nvSpPr>
          <p:cNvPr id="273" name="文本框 272" descr="{&quot;isTemplate&quot;:true,&quot;type&quot;:&quot;text&quot;}"/>
          <p:cNvSpPr txBox="1"/>
          <p:nvPr/>
        </p:nvSpPr>
        <p:spPr>
          <a:xfrm>
            <a:off x="7639050" y="3829050"/>
            <a:ext cx="323850" cy="1524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75" b="1">
                <a:solidFill>
                  <a:srgbClr val="FFFFFF"/>
                </a:solidFill>
                <a:latin typeface="Inter"/>
                <a:ea typeface="Inter"/>
              </a:rPr>
              <a:t>18:00</a:t>
            </a:r>
            <a:endParaRPr lang="en-US" sz="975" b="1">
              <a:solidFill>
                <a:srgbClr val="FFFFFF"/>
              </a:solidFill>
              <a:latin typeface="Inter"/>
              <a:ea typeface="Inter"/>
            </a:endParaRPr>
          </a:p>
        </p:txBody>
      </p:sp>
      <p:sp>
        <p:nvSpPr>
          <p:cNvPr id="274" name="文本框 273" descr="{&quot;isTemplate&quot;:true,&quot;type&quot;:&quot;text&quot;}"/>
          <p:cNvSpPr txBox="1"/>
          <p:nvPr/>
        </p:nvSpPr>
        <p:spPr>
          <a:xfrm>
            <a:off x="8172450" y="3771900"/>
            <a:ext cx="3333750" cy="2000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75" b="1">
                <a:solidFill>
                  <a:srgbClr val="1B2A28"/>
                </a:solidFill>
                <a:latin typeface="Source Han Sans SC"/>
                <a:ea typeface="Source Han Sans SC"/>
              </a:rPr>
              <a:t>团队晚宴</a:t>
            </a:r>
            <a:r>
              <a:rPr lang="en-US" sz="1275" b="1">
                <a:solidFill>
                  <a:srgbClr val="1B2A28"/>
                </a:solidFill>
                <a:latin typeface="Source Han Sans SC"/>
                <a:ea typeface="Source Han Sans SC"/>
              </a:rPr>
              <a:t> · </a:t>
            </a:r>
            <a:r>
              <a:rPr lang="zh-CN" sz="1275" b="1">
                <a:solidFill>
                  <a:srgbClr val="1B2A28"/>
                </a:solidFill>
                <a:latin typeface="Source Han Sans SC"/>
                <a:ea typeface="Source Han Sans SC"/>
              </a:rPr>
              <a:t>才艺展示</a:t>
            </a:r>
            <a:endParaRPr lang="zh-CN" sz="1275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275" name="文本框 274" descr="{&quot;isTemplate&quot;:true,&quot;type&quot;:&quot;text&quot;}"/>
          <p:cNvSpPr txBox="1"/>
          <p:nvPr/>
        </p:nvSpPr>
        <p:spPr>
          <a:xfrm>
            <a:off x="8172450" y="4000500"/>
            <a:ext cx="3333750" cy="2381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45000"/>
              </a:lnSpc>
            </a:pPr>
            <a:r>
              <a:rPr lang="zh-CN" sz="1050">
                <a:solidFill>
                  <a:srgbClr val="1B2A28">
                    <a:alpha val="65000"/>
                  </a:srgbClr>
                </a:solidFill>
                <a:latin typeface="Source Han Sans SC"/>
                <a:ea typeface="Source Han Sans SC"/>
              </a:rPr>
              <a:t>烧烤</a:t>
            </a:r>
            <a:r>
              <a:rPr lang="en-US" sz="1050">
                <a:solidFill>
                  <a:srgbClr val="1B2A28">
                    <a:alpha val="65000"/>
                  </a:srgbClr>
                </a:solidFill>
                <a:latin typeface="Source Han Sans SC"/>
                <a:ea typeface="Source Han Sans SC"/>
              </a:rPr>
              <a:t> + </a:t>
            </a:r>
            <a:r>
              <a:rPr lang="zh-CN" sz="1050">
                <a:solidFill>
                  <a:srgbClr val="1B2A28">
                    <a:alpha val="65000"/>
                  </a:srgbClr>
                </a:solidFill>
                <a:latin typeface="Source Han Sans SC"/>
                <a:ea typeface="Source Han Sans SC"/>
              </a:rPr>
              <a:t>篝火</a:t>
            </a:r>
            <a:r>
              <a:rPr lang="en-US" sz="1050">
                <a:solidFill>
                  <a:srgbClr val="1B2A28">
                    <a:alpha val="65000"/>
                  </a:srgbClr>
                </a:solidFill>
                <a:latin typeface="Source Han Sans SC"/>
                <a:ea typeface="Source Han Sans SC"/>
              </a:rPr>
              <a:t> + </a:t>
            </a:r>
            <a:r>
              <a:rPr lang="zh-CN" sz="1050">
                <a:solidFill>
                  <a:srgbClr val="1B2A28">
                    <a:alpha val="65000"/>
                  </a:srgbClr>
                </a:solidFill>
                <a:latin typeface="Source Han Sans SC"/>
                <a:ea typeface="Source Han Sans SC"/>
              </a:rPr>
              <a:t>才艺</a:t>
            </a:r>
            <a:r>
              <a:rPr lang="en-US" sz="1050">
                <a:solidFill>
                  <a:srgbClr val="1B2A28">
                    <a:alpha val="65000"/>
                  </a:srgbClr>
                </a:solidFill>
                <a:latin typeface="Source Han Sans SC"/>
                <a:ea typeface="Source Han Sans SC"/>
              </a:rPr>
              <a:t> PK</a:t>
            </a:r>
            <a:endParaRPr lang="en-US" sz="1050">
              <a:solidFill>
                <a:srgbClr val="1B2A28">
                  <a:alpha val="65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276" name="圆角矩形 275"/>
          <p:cNvSpPr/>
          <p:nvPr/>
        </p:nvSpPr>
        <p:spPr>
          <a:xfrm>
            <a:off x="7543800" y="4352925"/>
            <a:ext cx="514350" cy="266700"/>
          </a:xfrm>
          <a:prstGeom prst="roundRect">
            <a:avLst>
              <a:gd name="adj" fmla="val 21429"/>
            </a:avLst>
          </a:prstGeom>
          <a:solidFill>
            <a:srgbClr val="146B4F"/>
          </a:solidFill>
        </p:spPr>
        <p:txBody>
          <a:bodyPr/>
          <a:p/>
        </p:txBody>
      </p:sp>
      <p:sp>
        <p:nvSpPr>
          <p:cNvPr id="277" name="文本框 276" descr="{&quot;isTemplate&quot;:true,&quot;type&quot;:&quot;text&quot;}"/>
          <p:cNvSpPr txBox="1"/>
          <p:nvPr/>
        </p:nvSpPr>
        <p:spPr>
          <a:xfrm>
            <a:off x="7639050" y="4410075"/>
            <a:ext cx="323850" cy="1524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75" b="1">
                <a:solidFill>
                  <a:srgbClr val="FFFFFF"/>
                </a:solidFill>
                <a:latin typeface="Inter"/>
                <a:ea typeface="Inter"/>
              </a:rPr>
              <a:t>20:30</a:t>
            </a:r>
            <a:endParaRPr lang="en-US" sz="975" b="1">
              <a:solidFill>
                <a:srgbClr val="FFFFFF"/>
              </a:solidFill>
              <a:latin typeface="Inter"/>
              <a:ea typeface="Inter"/>
            </a:endParaRPr>
          </a:p>
        </p:txBody>
      </p:sp>
      <p:sp>
        <p:nvSpPr>
          <p:cNvPr id="278" name="文本框 277" descr="{&quot;isTemplate&quot;:true,&quot;type&quot;:&quot;text&quot;}"/>
          <p:cNvSpPr txBox="1"/>
          <p:nvPr/>
        </p:nvSpPr>
        <p:spPr>
          <a:xfrm>
            <a:off x="8172450" y="4352925"/>
            <a:ext cx="3333750" cy="2000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75" b="1">
                <a:solidFill>
                  <a:srgbClr val="1B2A28"/>
                </a:solidFill>
                <a:latin typeface="Source Han Sans SC"/>
                <a:ea typeface="Source Han Sans SC"/>
              </a:rPr>
              <a:t>夜话</a:t>
            </a:r>
            <a:r>
              <a:rPr lang="en-US" sz="1275" b="1">
                <a:solidFill>
                  <a:srgbClr val="1B2A28"/>
                </a:solidFill>
                <a:latin typeface="Source Han Sans SC"/>
                <a:ea typeface="Source Han Sans SC"/>
              </a:rPr>
              <a:t> · </a:t>
            </a:r>
            <a:r>
              <a:rPr lang="zh-CN" sz="1275" b="1">
                <a:solidFill>
                  <a:srgbClr val="1B2A28"/>
                </a:solidFill>
                <a:latin typeface="Source Han Sans SC"/>
                <a:ea typeface="Source Han Sans SC"/>
              </a:rPr>
              <a:t>星空分享会</a:t>
            </a:r>
            <a:endParaRPr lang="zh-CN" sz="1275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279" name="文本框 278" descr="{&quot;isTemplate&quot;:true,&quot;type&quot;:&quot;text&quot;}"/>
          <p:cNvSpPr txBox="1"/>
          <p:nvPr/>
        </p:nvSpPr>
        <p:spPr>
          <a:xfrm>
            <a:off x="8172450" y="4581525"/>
            <a:ext cx="3333750" cy="2381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45000"/>
              </a:lnSpc>
            </a:pPr>
            <a:r>
              <a:rPr lang="zh-CN" sz="1050">
                <a:solidFill>
                  <a:srgbClr val="1B2A28">
                    <a:alpha val="65000"/>
                  </a:srgbClr>
                </a:solidFill>
                <a:latin typeface="Source Han Sans SC"/>
                <a:ea typeface="Source Han Sans SC"/>
              </a:rPr>
              <a:t>分组围坐，匿名分享工作感悟</a:t>
            </a:r>
            <a:endParaRPr lang="zh-CN" sz="1050">
              <a:solidFill>
                <a:srgbClr val="1B2A28">
                  <a:alpha val="65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280" name="文本框 279" descr="{&quot;isTemplate&quot;:true,&quot;type&quot;:&quot;text&quot;}"/>
          <p:cNvSpPr txBox="1"/>
          <p:nvPr/>
        </p:nvSpPr>
        <p:spPr>
          <a:xfrm>
            <a:off x="685800" y="6400800"/>
            <a:ext cx="16002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1B2A28">
                    <a:alpha val="50000"/>
                  </a:srgbClr>
                </a:solidFill>
                <a:latin typeface="Source Han Sans SC"/>
                <a:ea typeface="Source Han Sans SC"/>
              </a:rPr>
              <a:t>公司户外活动二天团建方案</a:t>
            </a:r>
            <a:endParaRPr lang="zh-CN" sz="1050">
              <a:solidFill>
                <a:srgbClr val="1B2A28">
                  <a:alpha val="50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281" name="文本框 280" descr="{&quot;isTemplate&quot;:true,&quot;type&quot;:&quot;text&quot;}"/>
          <p:cNvSpPr txBox="1"/>
          <p:nvPr/>
        </p:nvSpPr>
        <p:spPr>
          <a:xfrm>
            <a:off x="11096625" y="6400800"/>
            <a:ext cx="409575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1B2A28">
                    <a:alpha val="50000"/>
                  </a:srgbClr>
                </a:solidFill>
                <a:latin typeface="Inter"/>
                <a:ea typeface="Inter"/>
              </a:rPr>
              <a:t>07 / 16</a:t>
            </a:r>
            <a:endParaRPr lang="en-US" sz="1050">
              <a:solidFill>
                <a:srgbClr val="1B2A28">
                  <a:alpha val="50000"/>
                </a:srgbClr>
              </a:solidFill>
              <a:latin typeface="Inter"/>
              <a:ea typeface="Inter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82" name="" descr="&lt;Slide style={{ width: '1280px', height: '720px', padding: '20px 72px', flexDirection: 'column', background: '#FFFFFF' }}&gt;&#10;  &lt;Box style={{ height: 100, flexDirection: 'row', alignItems: 'flex-end', gap: 16 }}&gt;&#10;    &lt;Box style={{ width: 6, height: 44, background: '#146B4F', borderRadius: 3 }} /&gt;&#10;    &lt;Text style={{ fontSize: 34, fontWeight: 'bold', color: '#1B2A28', fontFamily: '&quot;Source Han Sans SC&quot;, &quot;Noto Sans SC&quot;, &quot;Microsoft YaHei&quot;, sans-serif' }}&gt;报名与分组机制&lt;/Text&gt;&#10;  &lt;/Box&gt;&#10;  &lt;Box style={{ flex: 1, flexDirection: 'row', gap: 48, alignItems: 'center' }}&gt;&#10;    &lt;Box style={{ width: 270, flexDirection: 'column', gap: 16, justifyContent: 'center' }}&gt;&#10;      &lt;Text style={{&#10;        fontSize: 44,&#10;        fontWeight: 'bold',&#10;        color: '#146B4F',&#10;        lineHeight: 1.2,&#10;        fontFamily: '&quot;Source Han Sans SC&quot;, &quot;Noto Sans SC&quot;, &quot;Microsoft YaHei&quot;, sans-serif',&#10;      }}&gt;让融合&lt;br /&gt;从分组开始&lt;/Text&gt;&#10;      &lt;Text style={{&#10;        fontSize: 18,&#10;        color: 'rgba(27,42,40,0.62)',&#10;        lineHeight: 1.65,&#10;        fontFamily: '&quot;Source Han Sans SC&quot;, &quot;Noto Sans SC&quot;, &quot;Microsoft YaHei&quot;, sans-serif',&#10;      }}&gt;用规则替代“私下组队”，从报名端保证跨部门、跨资历的均衡搭配。&lt;/Text&gt;&#10;    &lt;/Box&gt;&#10;    &lt;Box style={{ flex: 1, flexDirection: 'column', gap: 14, justifyContent: 'center' }}&gt;&#10;      &lt;Box style={{ flexDirection: 'row', gap: 16, padding: 18, background: 'rgba(20,107,79,0.06)', borderRadius: 12, alignItems: 'flex-start' }}&gt;&#10;        &lt;Box style={{ width: 44, height: 44, borderRadius: '50%', background: '#146B4F', justifyContent: 'center', alignItems: 'center' }}&gt;&#10;          &lt;Text style={{ fontSize: 20, fontWeight: 'bold', color: '#FFFFFF', fontFamily: '&quot;Inter&quot;, &quot;Helvetica Neue&quot;, Arial, sans-serif' }}&gt;1&lt;/Text&gt;&#10;        &lt;/Box&gt;&#10;        &lt;Box style={{ flex: 1, flexDirection: 'column', gap: 5 }}&gt;&#10;          &lt;Text style={{ fontSize: 19, fontWeight: 'bold', color: '#1B2A28', fontFamily: '&quot;Source Han Sans SC&quot;, &quot;Noto Sans SC&quot;, &quot;Microsoft YaHei&quot;, sans-serif' }}&gt;自愿 + 部门配额&lt;/Text&gt;&#10;          &lt;Text style={{ fontSize: 15, color: 'rgba(27,42,40,0.72)', lineHeight: 1.55, fontFamily: '&quot;Source Han Sans SC&quot;, &quot;Noto Sans SC&quot;, &quot;Microsoft YaHei&quot;, sans-serif' }}&gt;每个部门按人头比例分配名额，确保跨部门比例均衡，避免“部门抱团”。&lt;/Text&gt;&#10;        &lt;/Box&gt;&#10;      &lt;/Box&gt;&#10;      &lt;Box style={{ flexDirection: 'row', gap: 16, padding: 18, background: 'rgba(20,107,79,0.06)', borderRadius: 12, alignItems: 'flex-start' }}&gt;&#10;        &lt;Box style={{ width: 44, height: 44, borderRadius: '50%', background: '#4FAE8C', justifyContent: 'center', alignItems: 'center' }}&gt;&#10;          &lt;Text style={{ fontSize: 20, fontWeight: 'bold', color: '#FFFFFF', fontFamily: '&quot;Inter&quot;, &quot;Helvetica Neue&quot;, Arial, sans-serif' }}&gt;2&lt;/Text&gt;&#10;        &lt;/Box&gt;&#10;        &lt;Box style={{ flex: 1, flexDirection: 'column', gap: 5 }}&gt;&#10;          &lt;Text style={{ fontSize: 19, fontWeight: 'bold', color: '#1B2A28', fontFamily: '&quot;Source Han Sans SC&quot;, &quot;Noto Sans SC&quot;, &quot;Microsoft YaHei&quot;, sans-serif' }}&gt;部门打散 + 入职年限均衡&lt;/Text&gt;&#10;          &lt;Text style={{ fontSize: 15, color: 'rgba(27,42,40,0.72)', lineHeight: 1.55, fontFamily: '&quot;Source Han Sans SC&quot;, &quot;Noto Sans SC&quot;, &quot;Microsoft YaHei&quot;, sans-serif' }}&gt;报名截止后由 HR 随机分组，新人与骨干均匀分布，禁止私下组队。&lt;/Text&gt;&#10;        &lt;/Box&gt;&#10;      &lt;/Box&gt;&#10;      &lt;Box style={{ flexDirection: 'row', gap: 16, padding: 18, background: 'rgba(20,107,79,0.06)', borderRadius: 12, alignItems: 'flex-start' }}&gt;&#10;        &lt;Box style={{ width: 44, height: 44, borderRadius: '50%', background: '#E8873A', justifyContent: 'center', alignItems: 'center' }}&gt;&#10;          &lt;Text style={{ fontSize: 20, fontWeight: 'bold', color: '#FFFFFF', fontFamily: '&quot;Inter&quot;, &quot;Helvetica Neue&quot;, Arial, sans-serif' }}&gt;3&lt;/Text&gt;&#10;        &lt;/Box&gt;&#10;        &lt;Box style={{ flex: 1, flexDirection: 'column', gap: 5 }}&gt;&#10;          &lt;Text style={{ fontSize: 19, fontWeight: 'bold', color: '#1B2A28', fontFamily: '&quot;Source Han Sans SC&quot;, &quot;Noto Sans SC&quot;, &quot;Microsoft YaHei&quot;, sans-serif' }}&gt;后勤服务岗&lt;/Text&gt;&#10;          &lt;Text style={{ fontSize: 15, color: 'rgba(27,42,40,0.72)', lineHeight: 1.55, fontFamily: '&quot;Source Han Sans SC&quot;, &quot;Noto Sans SC&quot;, &quot;Microsoft YaHei&quot;, sans-serif' }}&gt;因身体原因不适合剧烈运动者，可报名承担拍照、计分等支持工作，享同等团建福利。&lt;/Text&gt;&#10;        &lt;/Box&gt;&#10;      &lt;/Box&gt;&#10;      &lt;Box style={{ flexDirection: 'row', gap: 16, padding: 18, background: 'rgba(20,107,79,0.06)', borderRadius: 12, alignItems: 'flex-start' }}&gt;&#10;        &lt;Box style={{ width: 44, height: 44, borderRadius: '50%', background: '#146B4F', justifyContent: 'center', alignItems: 'center' }}&gt;&#10;          &lt;Text style={{ fontSize: 20, fontWeight: 'bold', color: '#FFFFFF', fontFamily: '&quot;Inter&quot;, &quot;Helvetica Neue&quot;, Arial, sans-serif' }}&gt;4&lt;/Text&gt;&#10;        &lt;/Box&gt;&#10;        &lt;Box style={{ flex: 1, flexDirection: 'column', gap: 5 }}&gt;&#10;          &lt;Text style={{ fontSize: 19, fontWeight: 'bold', color: '#1B2A28', fontFamily: '&quot;Source Han Sans SC&quot;, &quot;Noto Sans SC&quot;, &quot;Microsoft YaHei&quot;, sans-serif' }}&gt;名额转让需提前 3 天报备&lt;/Text&gt;&#10;          &lt;Text style={{ fontSize: 15, color: 'rgba(27,42,40,0.72)', lineHeight: 1.55, fontFamily: '&quot;Source Han Sans SC&quot;, &quot;Noto Sans SC&quot;, &quot;Microsoft YaHei&quot;, sans-serif' }}&gt;报名后原则上不接受临时退出；名额可内部转让，但须提前 3 天向 HR 报备。&lt;/Text&gt;&#10;        &lt;/Box&gt;&#10;      &lt;/Box&gt;&#10;    &lt;/Box&gt;&#10;  &lt;/Box&gt;&#10;  &lt;Box style={{ height: 40, flexDirection: 'row', justifyContent: 'space-between', alignItems: 'center' }}&gt;&#10;    &lt;Text style={{ fontSize: 14, color: 'rgba(27,42,40,0.5)', fontFamily: '&quot;Source Han Sans SC&quot;, &quot;Noto Sans SC&quot;, &quot;Microsoft YaHei&quot;, sans-serif' }}&gt;公司户外活动二天团建方案&lt;/Text&gt;&#10;    &lt;Text style={{ fontSize: 14, color: 'rgba(27,42,40,0.5)', fontFamily: '&quot;Inter&quot;, &quot;Helvetica Neue&quot;, Arial, sans-serif' }}&gt;10 / 16&lt;/Text&gt;&#10;  &lt;/Box&gt;&#10;&lt;/Slide&gt;&#10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矩形 28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</p:spPr>
        <p:txBody>
          <a:bodyPr/>
          <a:p/>
        </p:txBody>
      </p:sp>
      <p:sp>
        <p:nvSpPr>
          <p:cNvPr id="284" name="圆角矩形 283"/>
          <p:cNvSpPr/>
          <p:nvPr/>
        </p:nvSpPr>
        <p:spPr>
          <a:xfrm>
            <a:off x="685800" y="723900"/>
            <a:ext cx="57150" cy="419100"/>
          </a:xfrm>
          <a:prstGeom prst="roundRect">
            <a:avLst>
              <a:gd name="adj" fmla="val 50000"/>
            </a:avLst>
          </a:prstGeom>
          <a:solidFill>
            <a:srgbClr val="146B4F"/>
          </a:solidFill>
        </p:spPr>
        <p:txBody>
          <a:bodyPr/>
          <a:p/>
        </p:txBody>
      </p:sp>
      <p:sp>
        <p:nvSpPr>
          <p:cNvPr id="285" name="文本框 284" descr="{&quot;isTemplate&quot;:true,&quot;type&quot;:&quot;text&quot;}"/>
          <p:cNvSpPr txBox="1"/>
          <p:nvPr/>
        </p:nvSpPr>
        <p:spPr>
          <a:xfrm>
            <a:off x="895350" y="752475"/>
            <a:ext cx="2266950" cy="3905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1B2A28"/>
                </a:solidFill>
                <a:latin typeface="Source Han Sans SC"/>
                <a:ea typeface="Source Han Sans SC"/>
              </a:rPr>
              <a:t>报名与分组机制</a:t>
            </a:r>
            <a:endParaRPr lang="zh-CN" sz="2550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286" name="文本框 285" descr="{&quot;isTemplate&quot;:true,&quot;type&quot;:&quot;text&quot;}"/>
          <p:cNvSpPr txBox="1"/>
          <p:nvPr/>
        </p:nvSpPr>
        <p:spPr>
          <a:xfrm>
            <a:off x="685800" y="2524125"/>
            <a:ext cx="2571750" cy="12096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20000"/>
              </a:lnSpc>
            </a:pPr>
            <a:r>
              <a:rPr lang="zh-CN" sz="3300" b="1">
                <a:solidFill>
                  <a:srgbClr val="146B4F"/>
                </a:solidFill>
                <a:latin typeface="Source Han Sans SC"/>
                <a:ea typeface="Source Han Sans SC"/>
              </a:rPr>
              <a:t>让融合</a:t>
            </a:r>
            <a:endParaRPr lang="zh-CN" sz="3300" b="1">
              <a:solidFill>
                <a:srgbClr val="146B4F"/>
              </a:solidFill>
              <a:latin typeface="Source Han Sans SC"/>
              <a:ea typeface="Source Han Sans SC"/>
            </a:endParaRPr>
          </a:p>
          <a:p>
            <a:pPr>
              <a:lnSpc>
                <a:spcPct val="120000"/>
              </a:lnSpc>
            </a:pPr>
            <a:r>
              <a:rPr lang="zh-CN" sz="3300" b="1">
                <a:solidFill>
                  <a:srgbClr val="146B4F"/>
                </a:solidFill>
                <a:latin typeface="Source Han Sans SC"/>
                <a:ea typeface="Source Han Sans SC"/>
              </a:rPr>
              <a:t>从分组开始</a:t>
            </a:r>
            <a:endParaRPr lang="zh-CN" sz="3300" b="1">
              <a:solidFill>
                <a:srgbClr val="146B4F"/>
              </a:solidFill>
              <a:latin typeface="Source Han Sans SC"/>
              <a:ea typeface="Source Han Sans SC"/>
            </a:endParaRPr>
          </a:p>
        </p:txBody>
      </p:sp>
      <p:sp>
        <p:nvSpPr>
          <p:cNvPr id="287" name="文本框 286" descr="{&quot;isTemplate&quot;:true,&quot;type&quot;:&quot;text&quot;}"/>
          <p:cNvSpPr txBox="1"/>
          <p:nvPr/>
        </p:nvSpPr>
        <p:spPr>
          <a:xfrm>
            <a:off x="685800" y="3886200"/>
            <a:ext cx="2571750" cy="1019175"/>
          </a:xfrm>
          <a:prstGeom prst="rect">
            <a:avLst/>
          </a:prstGeom>
        </p:spPr>
        <p:txBody>
          <a:bodyPr wrap="square" lIns="0" tIns="0" rIns="0" bIns="0">
            <a:normAutofit/>
          </a:bodyPr>
          <a:p>
            <a:pPr>
              <a:lnSpc>
                <a:spcPct val="165000"/>
              </a:lnSpc>
            </a:pPr>
            <a:r>
              <a:rPr lang="zh-CN" sz="1350">
                <a:solidFill>
                  <a:srgbClr val="1B2A28">
                    <a:alpha val="62000"/>
                  </a:srgbClr>
                </a:solidFill>
                <a:latin typeface="Source Han Sans SC"/>
                <a:ea typeface="Source Han Sans SC"/>
              </a:rPr>
              <a:t>用规则替代“私下组队”，从报名端保证跨部门、跨资历的均衡搭配。</a:t>
            </a:r>
            <a:endParaRPr lang="zh-CN" sz="1350">
              <a:solidFill>
                <a:srgbClr val="1B2A28">
                  <a:alpha val="62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288" name="圆角矩形 287"/>
          <p:cNvSpPr/>
          <p:nvPr/>
        </p:nvSpPr>
        <p:spPr>
          <a:xfrm>
            <a:off x="3714750" y="1762125"/>
            <a:ext cx="7791450" cy="876300"/>
          </a:xfrm>
          <a:prstGeom prst="roundRect">
            <a:avLst>
              <a:gd name="adj" fmla="val 13043"/>
            </a:avLst>
          </a:prstGeom>
          <a:solidFill>
            <a:srgbClr val="146B4F">
              <a:alpha val="6000"/>
            </a:srgbClr>
          </a:solidFill>
        </p:spPr>
        <p:txBody>
          <a:bodyPr/>
          <a:p/>
        </p:txBody>
      </p:sp>
      <p:sp>
        <p:nvSpPr>
          <p:cNvPr id="289" name="任意多边形 288"/>
          <p:cNvSpPr/>
          <p:nvPr/>
        </p:nvSpPr>
        <p:spPr>
          <a:xfrm>
            <a:off x="3886200" y="1933575"/>
            <a:ext cx="419100" cy="419100"/>
          </a:xfrm>
          <a:custGeom>
            <a:avLst/>
            <a:gdLst/>
            <a:ahLst/>
            <a:cxnLst/>
            <a:pathLst>
              <a:path w="44" h="44">
                <a:moveTo>
                  <a:pt x="22" y="0"/>
                </a:moveTo>
                <a:lnTo>
                  <a:pt x="22" y="0"/>
                </a:lnTo>
                <a:cubicBezTo>
                  <a:pt x="34" y="0"/>
                  <a:pt x="44" y="10"/>
                  <a:pt x="44" y="22"/>
                </a:cubicBezTo>
                <a:lnTo>
                  <a:pt x="44" y="22"/>
                </a:lnTo>
                <a:cubicBezTo>
                  <a:pt x="44" y="34"/>
                  <a:pt x="34" y="44"/>
                  <a:pt x="22" y="44"/>
                </a:cubicBezTo>
                <a:lnTo>
                  <a:pt x="22" y="44"/>
                </a:lnTo>
                <a:cubicBezTo>
                  <a:pt x="10" y="44"/>
                  <a:pt x="0" y="34"/>
                  <a:pt x="0" y="22"/>
                </a:cubicBezTo>
                <a:lnTo>
                  <a:pt x="0" y="22"/>
                </a:lnTo>
                <a:cubicBezTo>
                  <a:pt x="0" y="10"/>
                  <a:pt x="10" y="0"/>
                  <a:pt x="22" y="0"/>
                </a:cubicBezTo>
                <a:close/>
              </a:path>
            </a:pathLst>
          </a:custGeom>
          <a:solidFill>
            <a:srgbClr val="146B4F"/>
          </a:solidFill>
        </p:spPr>
        <p:txBody>
          <a:bodyPr/>
          <a:p/>
        </p:txBody>
      </p:sp>
      <p:sp>
        <p:nvSpPr>
          <p:cNvPr id="290" name="文本框 289" descr="{&quot;isTemplate&quot;:true,&quot;type&quot;:&quot;text&quot;}"/>
          <p:cNvSpPr txBox="1"/>
          <p:nvPr/>
        </p:nvSpPr>
        <p:spPr>
          <a:xfrm>
            <a:off x="4038600" y="2028825"/>
            <a:ext cx="114300" cy="2286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500" b="1">
                <a:solidFill>
                  <a:srgbClr val="FFFFFF"/>
                </a:solidFill>
                <a:latin typeface="Inter"/>
                <a:ea typeface="Inter"/>
              </a:rPr>
              <a:t>1</a:t>
            </a:r>
            <a:endParaRPr lang="en-US" sz="1500" b="1">
              <a:solidFill>
                <a:srgbClr val="FFFFFF"/>
              </a:solidFill>
              <a:latin typeface="Inter"/>
              <a:ea typeface="Inter"/>
            </a:endParaRPr>
          </a:p>
        </p:txBody>
      </p:sp>
      <p:sp>
        <p:nvSpPr>
          <p:cNvPr id="291" name="文本框 290" descr="{&quot;isTemplate&quot;:true,&quot;type&quot;:&quot;text&quot;}"/>
          <p:cNvSpPr txBox="1"/>
          <p:nvPr/>
        </p:nvSpPr>
        <p:spPr>
          <a:xfrm>
            <a:off x="4457700" y="1933575"/>
            <a:ext cx="6877050" cy="2190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425" b="1">
                <a:solidFill>
                  <a:srgbClr val="1B2A28"/>
                </a:solidFill>
                <a:latin typeface="Source Han Sans SC"/>
                <a:ea typeface="Source Han Sans SC"/>
              </a:rPr>
              <a:t>自愿</a:t>
            </a:r>
            <a:r>
              <a:rPr lang="en-US" sz="1425" b="1">
                <a:solidFill>
                  <a:srgbClr val="1B2A28"/>
                </a:solidFill>
                <a:latin typeface="Source Han Sans SC"/>
                <a:ea typeface="Source Han Sans SC"/>
              </a:rPr>
              <a:t> + </a:t>
            </a:r>
            <a:r>
              <a:rPr lang="zh-CN" sz="1425" b="1">
                <a:solidFill>
                  <a:srgbClr val="1B2A28"/>
                </a:solidFill>
                <a:latin typeface="Source Han Sans SC"/>
                <a:ea typeface="Source Han Sans SC"/>
              </a:rPr>
              <a:t>部门配额</a:t>
            </a:r>
            <a:endParaRPr lang="zh-CN" sz="1425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292" name="文本框 291" descr="{&quot;isTemplate&quot;:true,&quot;type&quot;:&quot;text&quot;}"/>
          <p:cNvSpPr txBox="1"/>
          <p:nvPr/>
        </p:nvSpPr>
        <p:spPr>
          <a:xfrm>
            <a:off x="4457700" y="2200275"/>
            <a:ext cx="6877050" cy="2667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55000"/>
              </a:lnSpc>
            </a:pPr>
            <a:r>
              <a:rPr lang="zh-CN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每个部门按人头比例分配名额，确保跨部门比例均衡，避免“部门抱团”。</a:t>
            </a:r>
            <a:endParaRPr lang="zh-CN" sz="1125">
              <a:solidFill>
                <a:srgbClr val="1B2A28">
                  <a:alpha val="72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293" name="圆角矩形 292"/>
          <p:cNvSpPr/>
          <p:nvPr/>
        </p:nvSpPr>
        <p:spPr>
          <a:xfrm>
            <a:off x="3714750" y="2771775"/>
            <a:ext cx="7791450" cy="876300"/>
          </a:xfrm>
          <a:prstGeom prst="roundRect">
            <a:avLst>
              <a:gd name="adj" fmla="val 13043"/>
            </a:avLst>
          </a:prstGeom>
          <a:solidFill>
            <a:srgbClr val="146B4F">
              <a:alpha val="6000"/>
            </a:srgbClr>
          </a:solidFill>
        </p:spPr>
        <p:txBody>
          <a:bodyPr/>
          <a:p/>
        </p:txBody>
      </p:sp>
      <p:sp>
        <p:nvSpPr>
          <p:cNvPr id="294" name="任意多边形 293"/>
          <p:cNvSpPr/>
          <p:nvPr/>
        </p:nvSpPr>
        <p:spPr>
          <a:xfrm>
            <a:off x="3886200" y="2943225"/>
            <a:ext cx="419100" cy="419100"/>
          </a:xfrm>
          <a:custGeom>
            <a:avLst/>
            <a:gdLst/>
            <a:ahLst/>
            <a:cxnLst/>
            <a:pathLst>
              <a:path w="44" h="44">
                <a:moveTo>
                  <a:pt x="22" y="0"/>
                </a:moveTo>
                <a:lnTo>
                  <a:pt x="22" y="0"/>
                </a:lnTo>
                <a:cubicBezTo>
                  <a:pt x="34" y="0"/>
                  <a:pt x="44" y="10"/>
                  <a:pt x="44" y="22"/>
                </a:cubicBezTo>
                <a:lnTo>
                  <a:pt x="44" y="22"/>
                </a:lnTo>
                <a:cubicBezTo>
                  <a:pt x="44" y="34"/>
                  <a:pt x="34" y="44"/>
                  <a:pt x="22" y="44"/>
                </a:cubicBezTo>
                <a:lnTo>
                  <a:pt x="22" y="44"/>
                </a:lnTo>
                <a:cubicBezTo>
                  <a:pt x="10" y="44"/>
                  <a:pt x="0" y="34"/>
                  <a:pt x="0" y="22"/>
                </a:cubicBezTo>
                <a:lnTo>
                  <a:pt x="0" y="22"/>
                </a:lnTo>
                <a:cubicBezTo>
                  <a:pt x="0" y="10"/>
                  <a:pt x="10" y="0"/>
                  <a:pt x="22" y="0"/>
                </a:cubicBezTo>
                <a:close/>
              </a:path>
            </a:pathLst>
          </a:custGeom>
          <a:solidFill>
            <a:srgbClr val="4FAE8C"/>
          </a:solidFill>
        </p:spPr>
        <p:txBody>
          <a:bodyPr/>
          <a:p/>
        </p:txBody>
      </p:sp>
      <p:sp>
        <p:nvSpPr>
          <p:cNvPr id="295" name="文本框 294" descr="{&quot;isTemplate&quot;:true,&quot;type&quot;:&quot;text&quot;}"/>
          <p:cNvSpPr txBox="1"/>
          <p:nvPr/>
        </p:nvSpPr>
        <p:spPr>
          <a:xfrm>
            <a:off x="4038600" y="3038475"/>
            <a:ext cx="114300" cy="2286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500" b="1">
                <a:solidFill>
                  <a:srgbClr val="FFFFFF"/>
                </a:solidFill>
                <a:latin typeface="Inter"/>
                <a:ea typeface="Inter"/>
              </a:rPr>
              <a:t>2</a:t>
            </a:r>
            <a:endParaRPr lang="en-US" sz="1500" b="1">
              <a:solidFill>
                <a:srgbClr val="FFFFFF"/>
              </a:solidFill>
              <a:latin typeface="Inter"/>
              <a:ea typeface="Inter"/>
            </a:endParaRPr>
          </a:p>
        </p:txBody>
      </p:sp>
      <p:sp>
        <p:nvSpPr>
          <p:cNvPr id="296" name="文本框 295" descr="{&quot;isTemplate&quot;:true,&quot;type&quot;:&quot;text&quot;}"/>
          <p:cNvSpPr txBox="1"/>
          <p:nvPr/>
        </p:nvSpPr>
        <p:spPr>
          <a:xfrm>
            <a:off x="4457700" y="2943225"/>
            <a:ext cx="6877050" cy="2190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425" b="1">
                <a:solidFill>
                  <a:srgbClr val="1B2A28"/>
                </a:solidFill>
                <a:latin typeface="Source Han Sans SC"/>
                <a:ea typeface="Source Han Sans SC"/>
              </a:rPr>
              <a:t>部门打散</a:t>
            </a:r>
            <a:r>
              <a:rPr lang="en-US" sz="1425" b="1">
                <a:solidFill>
                  <a:srgbClr val="1B2A28"/>
                </a:solidFill>
                <a:latin typeface="Source Han Sans SC"/>
                <a:ea typeface="Source Han Sans SC"/>
              </a:rPr>
              <a:t> + </a:t>
            </a:r>
            <a:r>
              <a:rPr lang="zh-CN" sz="1425" b="1">
                <a:solidFill>
                  <a:srgbClr val="1B2A28"/>
                </a:solidFill>
                <a:latin typeface="Source Han Sans SC"/>
                <a:ea typeface="Source Han Sans SC"/>
              </a:rPr>
              <a:t>入职年限均衡</a:t>
            </a:r>
            <a:endParaRPr lang="zh-CN" sz="1425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297" name="文本框 296" descr="{&quot;isTemplate&quot;:true,&quot;type&quot;:&quot;text&quot;}"/>
          <p:cNvSpPr txBox="1"/>
          <p:nvPr/>
        </p:nvSpPr>
        <p:spPr>
          <a:xfrm>
            <a:off x="4457700" y="3209925"/>
            <a:ext cx="6877050" cy="2667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55000"/>
              </a:lnSpc>
            </a:pPr>
            <a:r>
              <a:rPr lang="zh-CN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报名截止后由</a:t>
            </a:r>
            <a:r>
              <a:rPr lang="en-US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 HR </a:t>
            </a:r>
            <a:r>
              <a:rPr lang="zh-CN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随机分组，新人与骨干均匀分布，禁止私下组队。</a:t>
            </a:r>
            <a:endParaRPr lang="zh-CN" sz="1125">
              <a:solidFill>
                <a:srgbClr val="1B2A28">
                  <a:alpha val="72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298" name="圆角矩形 297"/>
          <p:cNvSpPr/>
          <p:nvPr/>
        </p:nvSpPr>
        <p:spPr>
          <a:xfrm>
            <a:off x="3714750" y="3781425"/>
            <a:ext cx="7791450" cy="876300"/>
          </a:xfrm>
          <a:prstGeom prst="roundRect">
            <a:avLst>
              <a:gd name="adj" fmla="val 13043"/>
            </a:avLst>
          </a:prstGeom>
          <a:solidFill>
            <a:srgbClr val="146B4F">
              <a:alpha val="6000"/>
            </a:srgbClr>
          </a:solidFill>
        </p:spPr>
        <p:txBody>
          <a:bodyPr/>
          <a:p/>
        </p:txBody>
      </p:sp>
      <p:sp>
        <p:nvSpPr>
          <p:cNvPr id="299" name="任意多边形 298"/>
          <p:cNvSpPr/>
          <p:nvPr/>
        </p:nvSpPr>
        <p:spPr>
          <a:xfrm>
            <a:off x="3886200" y="3952875"/>
            <a:ext cx="419100" cy="419100"/>
          </a:xfrm>
          <a:custGeom>
            <a:avLst/>
            <a:gdLst/>
            <a:ahLst/>
            <a:cxnLst/>
            <a:pathLst>
              <a:path w="44" h="44">
                <a:moveTo>
                  <a:pt x="22" y="0"/>
                </a:moveTo>
                <a:lnTo>
                  <a:pt x="22" y="0"/>
                </a:lnTo>
                <a:cubicBezTo>
                  <a:pt x="34" y="0"/>
                  <a:pt x="44" y="10"/>
                  <a:pt x="44" y="22"/>
                </a:cubicBezTo>
                <a:lnTo>
                  <a:pt x="44" y="22"/>
                </a:lnTo>
                <a:cubicBezTo>
                  <a:pt x="44" y="34"/>
                  <a:pt x="34" y="44"/>
                  <a:pt x="22" y="44"/>
                </a:cubicBezTo>
                <a:lnTo>
                  <a:pt x="22" y="44"/>
                </a:lnTo>
                <a:cubicBezTo>
                  <a:pt x="10" y="44"/>
                  <a:pt x="0" y="34"/>
                  <a:pt x="0" y="22"/>
                </a:cubicBezTo>
                <a:lnTo>
                  <a:pt x="0" y="22"/>
                </a:lnTo>
                <a:cubicBezTo>
                  <a:pt x="0" y="10"/>
                  <a:pt x="10" y="0"/>
                  <a:pt x="22" y="0"/>
                </a:cubicBezTo>
                <a:close/>
              </a:path>
            </a:pathLst>
          </a:custGeom>
          <a:solidFill>
            <a:srgbClr val="E8873A"/>
          </a:solidFill>
        </p:spPr>
        <p:txBody>
          <a:bodyPr/>
          <a:p/>
        </p:txBody>
      </p:sp>
      <p:sp>
        <p:nvSpPr>
          <p:cNvPr id="300" name="文本框 299" descr="{&quot;isTemplate&quot;:true,&quot;type&quot;:&quot;text&quot;}"/>
          <p:cNvSpPr txBox="1"/>
          <p:nvPr/>
        </p:nvSpPr>
        <p:spPr>
          <a:xfrm>
            <a:off x="4038600" y="4048125"/>
            <a:ext cx="114300" cy="2286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500" b="1">
                <a:solidFill>
                  <a:srgbClr val="FFFFFF"/>
                </a:solidFill>
                <a:latin typeface="Inter"/>
                <a:ea typeface="Inter"/>
              </a:rPr>
              <a:t>3</a:t>
            </a:r>
            <a:endParaRPr lang="en-US" sz="1500" b="1">
              <a:solidFill>
                <a:srgbClr val="FFFFFF"/>
              </a:solidFill>
              <a:latin typeface="Inter"/>
              <a:ea typeface="Inter"/>
            </a:endParaRPr>
          </a:p>
        </p:txBody>
      </p:sp>
      <p:sp>
        <p:nvSpPr>
          <p:cNvPr id="301" name="文本框 300" descr="{&quot;isTemplate&quot;:true,&quot;type&quot;:&quot;text&quot;}"/>
          <p:cNvSpPr txBox="1"/>
          <p:nvPr/>
        </p:nvSpPr>
        <p:spPr>
          <a:xfrm>
            <a:off x="4457700" y="3952875"/>
            <a:ext cx="6877050" cy="2190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425" b="1">
                <a:solidFill>
                  <a:srgbClr val="1B2A28"/>
                </a:solidFill>
                <a:latin typeface="Source Han Sans SC"/>
                <a:ea typeface="Source Han Sans SC"/>
              </a:rPr>
              <a:t>后勤服务岗</a:t>
            </a:r>
            <a:endParaRPr lang="zh-CN" sz="1425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302" name="文本框 301" descr="{&quot;isTemplate&quot;:true,&quot;type&quot;:&quot;text&quot;}"/>
          <p:cNvSpPr txBox="1"/>
          <p:nvPr/>
        </p:nvSpPr>
        <p:spPr>
          <a:xfrm>
            <a:off x="4457700" y="4219575"/>
            <a:ext cx="6877050" cy="2667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55000"/>
              </a:lnSpc>
            </a:pPr>
            <a:r>
              <a:rPr lang="zh-CN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因身体原因不适合剧烈运动者，可报名承担拍照、计分等支持工作，享同等团建福利。</a:t>
            </a:r>
            <a:endParaRPr lang="zh-CN" sz="1125">
              <a:solidFill>
                <a:srgbClr val="1B2A28">
                  <a:alpha val="72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303" name="圆角矩形 302"/>
          <p:cNvSpPr/>
          <p:nvPr/>
        </p:nvSpPr>
        <p:spPr>
          <a:xfrm>
            <a:off x="3714750" y="4791075"/>
            <a:ext cx="7791450" cy="876300"/>
          </a:xfrm>
          <a:prstGeom prst="roundRect">
            <a:avLst>
              <a:gd name="adj" fmla="val 13043"/>
            </a:avLst>
          </a:prstGeom>
          <a:solidFill>
            <a:srgbClr val="146B4F">
              <a:alpha val="6000"/>
            </a:srgbClr>
          </a:solidFill>
        </p:spPr>
        <p:txBody>
          <a:bodyPr/>
          <a:p/>
        </p:txBody>
      </p:sp>
      <p:sp>
        <p:nvSpPr>
          <p:cNvPr id="304" name="任意多边形 303"/>
          <p:cNvSpPr/>
          <p:nvPr/>
        </p:nvSpPr>
        <p:spPr>
          <a:xfrm>
            <a:off x="3886200" y="4962525"/>
            <a:ext cx="419100" cy="419100"/>
          </a:xfrm>
          <a:custGeom>
            <a:avLst/>
            <a:gdLst/>
            <a:ahLst/>
            <a:cxnLst/>
            <a:pathLst>
              <a:path w="44" h="44">
                <a:moveTo>
                  <a:pt x="22" y="0"/>
                </a:moveTo>
                <a:lnTo>
                  <a:pt x="22" y="0"/>
                </a:lnTo>
                <a:cubicBezTo>
                  <a:pt x="34" y="0"/>
                  <a:pt x="44" y="10"/>
                  <a:pt x="44" y="22"/>
                </a:cubicBezTo>
                <a:lnTo>
                  <a:pt x="44" y="22"/>
                </a:lnTo>
                <a:cubicBezTo>
                  <a:pt x="44" y="34"/>
                  <a:pt x="34" y="44"/>
                  <a:pt x="22" y="44"/>
                </a:cubicBezTo>
                <a:lnTo>
                  <a:pt x="22" y="44"/>
                </a:lnTo>
                <a:cubicBezTo>
                  <a:pt x="10" y="44"/>
                  <a:pt x="0" y="34"/>
                  <a:pt x="0" y="22"/>
                </a:cubicBezTo>
                <a:lnTo>
                  <a:pt x="0" y="22"/>
                </a:lnTo>
                <a:cubicBezTo>
                  <a:pt x="0" y="10"/>
                  <a:pt x="10" y="0"/>
                  <a:pt x="22" y="0"/>
                </a:cubicBezTo>
                <a:close/>
              </a:path>
            </a:pathLst>
          </a:custGeom>
          <a:solidFill>
            <a:srgbClr val="146B4F"/>
          </a:solidFill>
        </p:spPr>
        <p:txBody>
          <a:bodyPr/>
          <a:p/>
        </p:txBody>
      </p:sp>
      <p:sp>
        <p:nvSpPr>
          <p:cNvPr id="305" name="文本框 304" descr="{&quot;isTemplate&quot;:true,&quot;type&quot;:&quot;text&quot;}"/>
          <p:cNvSpPr txBox="1"/>
          <p:nvPr/>
        </p:nvSpPr>
        <p:spPr>
          <a:xfrm>
            <a:off x="4038600" y="5057775"/>
            <a:ext cx="114300" cy="2286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500" b="1">
                <a:solidFill>
                  <a:srgbClr val="FFFFFF"/>
                </a:solidFill>
                <a:latin typeface="Inter"/>
                <a:ea typeface="Inter"/>
              </a:rPr>
              <a:t>4</a:t>
            </a:r>
            <a:endParaRPr lang="en-US" sz="1500" b="1">
              <a:solidFill>
                <a:srgbClr val="FFFFFF"/>
              </a:solidFill>
              <a:latin typeface="Inter"/>
              <a:ea typeface="Inter"/>
            </a:endParaRPr>
          </a:p>
        </p:txBody>
      </p:sp>
      <p:sp>
        <p:nvSpPr>
          <p:cNvPr id="306" name="文本框 305" descr="{&quot;isTemplate&quot;:true,&quot;type&quot;:&quot;text&quot;}"/>
          <p:cNvSpPr txBox="1"/>
          <p:nvPr/>
        </p:nvSpPr>
        <p:spPr>
          <a:xfrm>
            <a:off x="4457700" y="4962525"/>
            <a:ext cx="6877050" cy="21907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425" b="1">
                <a:solidFill>
                  <a:srgbClr val="1B2A28"/>
                </a:solidFill>
                <a:latin typeface="Source Han Sans SC"/>
                <a:ea typeface="Source Han Sans SC"/>
              </a:rPr>
              <a:t>名额转让需提前</a:t>
            </a:r>
            <a:r>
              <a:rPr lang="en-US" sz="1425" b="1">
                <a:solidFill>
                  <a:srgbClr val="1B2A28"/>
                </a:solidFill>
                <a:latin typeface="Source Han Sans SC"/>
                <a:ea typeface="Source Han Sans SC"/>
              </a:rPr>
              <a:t> 3 </a:t>
            </a:r>
            <a:r>
              <a:rPr lang="zh-CN" sz="1425" b="1">
                <a:solidFill>
                  <a:srgbClr val="1B2A28"/>
                </a:solidFill>
                <a:latin typeface="Source Han Sans SC"/>
                <a:ea typeface="Source Han Sans SC"/>
              </a:rPr>
              <a:t>天报备</a:t>
            </a:r>
            <a:endParaRPr lang="zh-CN" sz="1425" b="1">
              <a:solidFill>
                <a:srgbClr val="1B2A28"/>
              </a:solidFill>
              <a:latin typeface="Source Han Sans SC"/>
              <a:ea typeface="Source Han Sans SC"/>
            </a:endParaRPr>
          </a:p>
        </p:txBody>
      </p:sp>
      <p:sp>
        <p:nvSpPr>
          <p:cNvPr id="307" name="文本框 306" descr="{&quot;isTemplate&quot;:true,&quot;type&quot;:&quot;text&quot;}"/>
          <p:cNvSpPr txBox="1"/>
          <p:nvPr/>
        </p:nvSpPr>
        <p:spPr>
          <a:xfrm>
            <a:off x="4457700" y="5229225"/>
            <a:ext cx="6877050" cy="2667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55000"/>
              </a:lnSpc>
            </a:pPr>
            <a:r>
              <a:rPr lang="zh-CN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报名后原则上不接受临时退出；名额可内部转让，但须提前</a:t>
            </a:r>
            <a:r>
              <a:rPr lang="en-US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 3 </a:t>
            </a:r>
            <a:r>
              <a:rPr lang="zh-CN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天向</a:t>
            </a:r>
            <a:r>
              <a:rPr lang="en-US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 HR </a:t>
            </a:r>
            <a:r>
              <a:rPr lang="zh-CN" sz="1125">
                <a:solidFill>
                  <a:srgbClr val="1B2A28">
                    <a:alpha val="72000"/>
                  </a:srgbClr>
                </a:solidFill>
                <a:latin typeface="Source Han Sans SC"/>
                <a:ea typeface="Source Han Sans SC"/>
              </a:rPr>
              <a:t>报备。</a:t>
            </a:r>
            <a:endParaRPr lang="zh-CN" sz="1125">
              <a:solidFill>
                <a:srgbClr val="1B2A28">
                  <a:alpha val="72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308" name="文本框 307" descr="{&quot;isTemplate&quot;:true,&quot;type&quot;:&quot;text&quot;}"/>
          <p:cNvSpPr txBox="1"/>
          <p:nvPr/>
        </p:nvSpPr>
        <p:spPr>
          <a:xfrm>
            <a:off x="685800" y="6400800"/>
            <a:ext cx="1600200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1B2A28">
                    <a:alpha val="50000"/>
                  </a:srgbClr>
                </a:solidFill>
                <a:latin typeface="Source Han Sans SC"/>
                <a:ea typeface="Source Han Sans SC"/>
              </a:rPr>
              <a:t>公司户外活动二天团建方案</a:t>
            </a:r>
            <a:endParaRPr lang="zh-CN" sz="1050">
              <a:solidFill>
                <a:srgbClr val="1B2A28">
                  <a:alpha val="50000"/>
                </a:srgbClr>
              </a:solidFill>
              <a:latin typeface="Source Han Sans SC"/>
              <a:ea typeface="Source Han Sans SC"/>
            </a:endParaRPr>
          </a:p>
        </p:txBody>
      </p:sp>
      <p:sp>
        <p:nvSpPr>
          <p:cNvPr id="309" name="文本框 308" descr="{&quot;isTemplate&quot;:true,&quot;type&quot;:&quot;text&quot;}"/>
          <p:cNvSpPr txBox="1"/>
          <p:nvPr/>
        </p:nvSpPr>
        <p:spPr>
          <a:xfrm>
            <a:off x="11096625" y="6400800"/>
            <a:ext cx="409575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1B2A28">
                    <a:alpha val="50000"/>
                  </a:srgbClr>
                </a:solidFill>
                <a:latin typeface="Inter"/>
                <a:ea typeface="Inter"/>
              </a:rPr>
              <a:t>10 / 16</a:t>
            </a:r>
            <a:endParaRPr lang="en-US" sz="1050">
              <a:solidFill>
                <a:srgbClr val="1B2A28">
                  <a:alpha val="50000"/>
                </a:srgbClr>
              </a:solidFill>
              <a:latin typeface="Inter"/>
              <a:ea typeface="Inter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0" name="" descr="&lt;Slide style={{ width: '1280px', height: '720px', position: 'relative', padding: 0, background: 'linear-gradient(135deg, #146B4F 0%, #4FAE8C 100%)' }}&gt;&#10;  &lt;Box style={{&#10;    position: 'absolute',&#10;    top: 0,&#10;    left: 0,&#10;    width: '1280px',&#10;    height: '720px',&#10;    background: 'radial-gradient(circle at 30% 30%, rgba(255,255,255,0.10) 0%, transparent 50%)',&#10;  }} /&gt;&#10;  &lt;svg width=&quot;1280&quot; height=&quot;720&quot; viewBox=&quot;0 0 1280 720&quot; style={{ position: 'absolute', top: 0, left: 0, opacity: 0.12 }}&gt;&#10;    &lt;path d=&quot;M0 540 Q 320 480 640 540 T 1280 540 L 1280 720 L 0 720 Z&quot; fill=&quot;#FFFFFF&quot; /&gt;&#10;    &lt;path d=&quot;M0 600 Q 400 560 800 600 T 1280 600 L 1280 720 L 0 720 Z&quot; fill=&quot;#FFFFFF&quot; /&gt;&#10;  &lt;/svg&gt;&#10;  &lt;Box style={{&#10;    position: 'absolute',&#10;    top: 0,&#10;    left: 0,&#10;    width: '1280px',&#10;    height: '720px',&#10;    padding: '56px 88px',&#10;    flexDirection: 'row',&#10;    alignItems: 'center',&#10;    gap: 60,&#10;  }}&gt;&#10;    &lt;Text style={{&#10;      fontSize: 220,&#10;      fontWeight: 'bold',&#10;      color: 'rgba(255,255,255,0.22)',&#10;      fontFamily: '&quot;Inter&quot;, &quot;Helvetica Neue&quot;, Arial, sans-serif',&#10;      lineHeight: 1,&#10;    }}&gt;03&lt;/Text&gt;&#10;    &lt;Box style={{ flex: 1, flexDirection: 'column', gap: 20, alignItems: 'flex-start' }}&gt;&#10;      &lt;Box style={{ width: 72, height: 7, background: '#E8873A', borderRadius: 4 }} /&gt;&#10;      &lt;Text style={{&#10;        fontSize: 64,&#10;        fontWeight: 'bold',&#10;        color: '#FFFFFF',&#10;        lineHeight: 1.15,&#10;        fontFamily: '&quot;Source Han Sans SC&quot;, &quot;Noto Sans SC&quot;, &quot;Microsoft YaHei&quot;, sans-serif',&#10;      }}&gt;保障与预算&lt;/Text&gt;&#10;      &lt;Text style={{&#10;        fontSize: 24,&#10;        color: 'rgba(255,255,255,0.88)',&#10;        lineHeight: 1.5,&#10;        fontFamily: '&quot;Source Han Sans SC&quot;, &quot;Noto Sans SC&quot;, &quot;Microsoft YaHei&quot;, sans-serif',&#10;      }}&gt;谁来管、花多少钱、出事怎么办&lt;/Text&gt;&#10;    &lt;/Box&gt;&#10;  &lt;/Box&gt;&#10;&lt;/Slide&gt;&#10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矩形 3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146B4F"/>
              </a:gs>
              <a:gs pos="100000">
                <a:srgbClr val="4FAE8C"/>
              </a:gs>
            </a:gsLst>
            <a:lin ang="2700000" scaled="1"/>
          </a:gradFill>
        </p:spPr>
        <p:txBody>
          <a:bodyPr/>
          <a:p/>
        </p:txBody>
      </p:sp>
      <p:sp>
        <p:nvSpPr>
          <p:cNvPr id="312" name="矩形 3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FFFFFF">
                  <a:alpha val="10000"/>
                </a:srgbClr>
              </a:gs>
              <a:gs pos="50000">
                <a:srgbClr val="FFFFFF">
                  <a:alpha val="0"/>
                </a:srgbClr>
              </a:gs>
            </a:gsLst>
            <a:path path="circle">
              <a:fillToRect l="30000" t="30000" r="70000" b="70000"/>
            </a:path>
          </a:gradFill>
        </p:spPr>
        <p:txBody>
          <a:bodyPr/>
          <a:p/>
        </p:txBody>
      </p:sp>
      <p:pic>
        <p:nvPicPr>
          <p:cNvPr id="313" name="图片 312"/>
          <p:cNvPicPr>
            <a:picLocks noChangeAspect="1"/>
          </p:cNvPicPr>
          <p:nvPr/>
        </p:nvPicPr>
        <p:blipFill>
          <a:blip r:embed="rId1">
            <a:alphaModFix amt="12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14" name="文本框 313" descr="{&quot;isTemplate&quot;:true,&quot;type&quot;:&quot;text&quot;}"/>
          <p:cNvSpPr txBox="1"/>
          <p:nvPr/>
        </p:nvSpPr>
        <p:spPr>
          <a:xfrm>
            <a:off x="838200" y="2171700"/>
            <a:ext cx="2333625" cy="25146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6500" b="1">
                <a:solidFill>
                  <a:srgbClr val="FFFFFF">
                    <a:alpha val="22000"/>
                  </a:srgbClr>
                </a:solidFill>
                <a:latin typeface="Inter"/>
                <a:ea typeface="Inter"/>
              </a:rPr>
              <a:t>03</a:t>
            </a:r>
            <a:endParaRPr lang="en-US" sz="16500" b="1">
              <a:solidFill>
                <a:srgbClr val="FFFFFF">
                  <a:alpha val="22000"/>
                </a:srgbClr>
              </a:solidFill>
              <a:latin typeface="Inter"/>
              <a:ea typeface="Inter"/>
            </a:endParaRPr>
          </a:p>
        </p:txBody>
      </p:sp>
      <p:sp>
        <p:nvSpPr>
          <p:cNvPr id="315" name="圆角矩形 314"/>
          <p:cNvSpPr/>
          <p:nvPr/>
        </p:nvSpPr>
        <p:spPr>
          <a:xfrm>
            <a:off x="3743325" y="2571750"/>
            <a:ext cx="685800" cy="66675"/>
          </a:xfrm>
          <a:prstGeom prst="roundRect">
            <a:avLst>
              <a:gd name="adj" fmla="val 57143"/>
            </a:avLst>
          </a:prstGeom>
          <a:solidFill>
            <a:srgbClr val="E8873A"/>
          </a:solidFill>
        </p:spPr>
        <p:txBody>
          <a:bodyPr/>
          <a:p/>
        </p:txBody>
      </p:sp>
      <p:sp>
        <p:nvSpPr>
          <p:cNvPr id="316" name="文本框 315" descr="{&quot;isTemplate&quot;:true,&quot;type&quot;:&quot;text&quot;}"/>
          <p:cNvSpPr txBox="1"/>
          <p:nvPr/>
        </p:nvSpPr>
        <p:spPr>
          <a:xfrm>
            <a:off x="3743325" y="2828925"/>
            <a:ext cx="3048000" cy="8477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15000"/>
              </a:lnSpc>
            </a:pPr>
            <a:r>
              <a:rPr lang="zh-CN" sz="4800" b="1">
                <a:solidFill>
                  <a:srgbClr val="FFFFFF"/>
                </a:solidFill>
                <a:latin typeface="Source Han Sans SC"/>
                <a:ea typeface="Source Han Sans SC"/>
              </a:rPr>
              <a:t>保障与预算</a:t>
            </a:r>
            <a:endParaRPr lang="zh-CN" sz="4800" b="1">
              <a:solidFill>
                <a:srgbClr val="FFFFFF"/>
              </a:solidFill>
              <a:latin typeface="Source Han Sans SC"/>
              <a:ea typeface="Source Han Sans SC"/>
            </a:endParaRPr>
          </a:p>
        </p:txBody>
      </p:sp>
      <p:sp>
        <p:nvSpPr>
          <p:cNvPr id="317" name="文本框 316" descr="{&quot;isTemplate&quot;:true,&quot;type&quot;:&quot;text&quot;}"/>
          <p:cNvSpPr txBox="1"/>
          <p:nvPr/>
        </p:nvSpPr>
        <p:spPr>
          <a:xfrm>
            <a:off x="3743325" y="3867150"/>
            <a:ext cx="3200400" cy="4191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800">
                <a:solidFill>
                  <a:srgbClr val="FFFFFF">
                    <a:alpha val="88000"/>
                  </a:srgbClr>
                </a:solidFill>
                <a:latin typeface="Source Han Sans SC"/>
                <a:ea typeface="Source Han Sans SC"/>
              </a:rPr>
              <a:t>谁来管、花多少钱、出事怎么办</a:t>
            </a:r>
            <a:endParaRPr lang="zh-CN" sz="1800">
              <a:solidFill>
                <a:srgbClr val="FFFFFF">
                  <a:alpha val="88000"/>
                </a:srgbClr>
              </a:solidFill>
              <a:latin typeface="Source Han Sans SC"/>
              <a:ea typeface="Source Han Sans S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2310</Words>
  <Application>WPS 演示</Application>
  <PresentationFormat/>
  <Paragraphs>380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6" baseType="lpstr">
      <vt:lpstr>Arial</vt:lpstr>
      <vt:lpstr>宋体</vt:lpstr>
      <vt:lpstr>Wingdings</vt:lpstr>
      <vt:lpstr>Source Han Sans SC</vt:lpstr>
      <vt:lpstr>AMGDT</vt:lpstr>
      <vt:lpstr>Inter</vt:lpstr>
      <vt:lpstr>Calibri</vt:lpstr>
      <vt:lpstr>Arial Unicode MS</vt:lpstr>
      <vt:lpstr>等线</vt:lpstr>
      <vt:lpstr>Inter</vt:lpstr>
      <vt:lpstr>Source Han Sans SC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钱斌@苏州</cp:lastModifiedBy>
  <cp:revision>1</cp:revision>
  <dcterms:created xsi:type="dcterms:W3CDTF">2026-09-11T04:15:05Z</dcterms:created>
  <dcterms:modified xsi:type="dcterms:W3CDTF">2026-09-11T04:15:08Z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95059F2507E64475B433862E742BEF76_12</vt:lpwstr>
  </property>
  <property fmtid="{D5CDD505-2E9C-101B-9397-08002B2CF9AE}" pid="3" name="KSOProductBuildVer">
    <vt:lpwstr>2052-12.1.0.28505</vt:lpwstr>
  </property>
</Properties>
</file>