
<file path=[Content_Types].xml><?xml version="1.0" encoding="utf-8"?>
<Types xmlns="http://schemas.openxmlformats.org/package/2006/content-types">
  <Default ContentType="image/png" Extension="png"/>
  <Default ContentType="application/vnd.openxmlformats-package.relationships+xml" Extension="rels"/>
  <Default ContentType="application/vnd.openxmlformats-officedocument.spreadsheetml.sheet" Extension="xlsx"/>
  <Default ContentType="application/xml" Extension="xml"/>
  <Override ContentType="application/vnd.openxmlformats-package.core-properties+xml" PartName="/docProps/core.xml"/>
  <Override ContentType="application/vnd.openxmlformats-officedocument.drawingml.chart+xml" PartName="/ppt/charts/chart1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core.xml" Type="http://schemas.openxmlformats.org/package/2006/relationships/metadata/core-properties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  <p:sldMasterId id="2147483660" r:id="rId8"/>
  </p:sldMasterIdLst>
  <p:notesMasterIdLst>
    <p:notesMasterId r:id="rId6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</p:sldIdLst>
  <p:sldSz cx="12192000" cy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 mar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 marL="457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 marL="914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 marL="1371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 marL="18288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 marL="22860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 marL="2743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 marL="3200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 marL="3657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arget="theme/theme1.xml" Type="http://schemas.openxmlformats.org/officeDocument/2006/relationships/theme"/><Relationship Id="rId10" Target="slides/slide2.xml" Type="http://schemas.openxmlformats.org/officeDocument/2006/relationships/slide"/><Relationship Id="rId11" Target="slides/slide3.xml" Type="http://schemas.openxmlformats.org/officeDocument/2006/relationships/slide"/><Relationship Id="rId12" Target="slides/slide4.xml" Type="http://schemas.openxmlformats.org/officeDocument/2006/relationships/slide"/><Relationship Id="rId13" Target="slides/slide5.xml" Type="http://schemas.openxmlformats.org/officeDocument/2006/relationships/slide"/><Relationship Id="rId14" Target="slides/slide6.xml" Type="http://schemas.openxmlformats.org/officeDocument/2006/relationships/slide"/><Relationship Id="rId15" Target="slides/slide7.xml" Type="http://schemas.openxmlformats.org/officeDocument/2006/relationships/slide"/><Relationship Id="rId16" Target="slides/slide8.xml" Type="http://schemas.openxmlformats.org/officeDocument/2006/relationships/slide"/><Relationship Id="rId17" Target="slides/slide9.xml" Type="http://schemas.openxmlformats.org/officeDocument/2006/relationships/slide"/><Relationship Id="rId18" Target="slides/slide10.xml" Type="http://schemas.openxmlformats.org/officeDocument/2006/relationships/slide"/><Relationship Id="rId19" Target="slides/slide11.xml" Type="http://schemas.openxmlformats.org/officeDocument/2006/relationships/slide"/><Relationship Id="rId2" Target="viewProps.xml" Type="http://schemas.openxmlformats.org/officeDocument/2006/relationships/viewProps"/><Relationship Id="rId20" Target="slides/slide12.xml" Type="http://schemas.openxmlformats.org/officeDocument/2006/relationships/slide"/><Relationship Id="rId21" Target="slides/slide13.xml" Type="http://schemas.openxmlformats.org/officeDocument/2006/relationships/slide"/><Relationship Id="rId22" Target="slides/slide14.xml" Type="http://schemas.openxmlformats.org/officeDocument/2006/relationships/slide"/><Relationship Id="rId23" Target="notesSlides/notesSlide1.xml" Type="http://schemas.openxmlformats.org/officeDocument/2006/relationships/notesSlide"/><Relationship Id="rId24" Target="notesSlides/notesSlide2.xml" Type="http://schemas.openxmlformats.org/officeDocument/2006/relationships/notesSlide"/><Relationship Id="rId25" Target="notesSlides/notesSlide3.xml" Type="http://schemas.openxmlformats.org/officeDocument/2006/relationships/notesSlide"/><Relationship Id="rId26" Target="notesSlides/notesSlide4.xml" Type="http://schemas.openxmlformats.org/officeDocument/2006/relationships/notesSlide"/><Relationship Id="rId27" Target="notesSlides/notesSlide5.xml" Type="http://schemas.openxmlformats.org/officeDocument/2006/relationships/notesSlide"/><Relationship Id="rId28" Target="notesSlides/notesSlide6.xml" Type="http://schemas.openxmlformats.org/officeDocument/2006/relationships/notesSlide"/><Relationship Id="rId29" Target="notesSlides/notesSlide7.xml" Type="http://schemas.openxmlformats.org/officeDocument/2006/relationships/notesSlide"/><Relationship Id="rId3" Target="presProps.xml" Type="http://schemas.openxmlformats.org/officeDocument/2006/relationships/presProps"/><Relationship Id="rId30" Target="notesSlides/notesSlide8.xml" Type="http://schemas.openxmlformats.org/officeDocument/2006/relationships/notesSlide"/><Relationship Id="rId31" Target="notesSlides/notesSlide9.xml" Type="http://schemas.openxmlformats.org/officeDocument/2006/relationships/notesSlide"/><Relationship Id="rId32" Target="notesSlides/notesSlide10.xml" Type="http://schemas.openxmlformats.org/officeDocument/2006/relationships/notesSlide"/><Relationship Id="rId33" Target="notesSlides/notesSlide11.xml" Type="http://schemas.openxmlformats.org/officeDocument/2006/relationships/notesSlide"/><Relationship Id="rId34" Target="notesSlides/notesSlide12.xml" Type="http://schemas.openxmlformats.org/officeDocument/2006/relationships/notesSlide"/><Relationship Id="rId35" Target="notesSlides/notesSlide13.xml" Type="http://schemas.openxmlformats.org/officeDocument/2006/relationships/notesSlide"/><Relationship Id="rId36" Target="notesSlides/notesSlide14.xml" Type="http://schemas.openxmlformats.org/officeDocument/2006/relationships/notesSlide"/><Relationship Id="rId4" Target="slideMasters/slideMaster1.xml" Type="http://schemas.openxmlformats.org/officeDocument/2006/relationships/slideMaster"/><Relationship Id="rId6" Target="notesMasters/notesMaster1.xml" Type="http://schemas.openxmlformats.org/officeDocument/2006/relationships/notesMaster"/><Relationship Id="rId7" Target="theme/theme2.xml" Type="http://schemas.openxmlformats.org/officeDocument/2006/relationships/theme"/><Relationship Id="rId8" Target="slideMasters/slideMaster2.xml" Type="http://schemas.openxmlformats.org/officeDocument/2006/relationships/slideMaster"/><Relationship Id="rId9" Target="slides/slide1.xml" Type="http://schemas.openxmlformats.org/officeDocument/2006/relationships/slide"/></Relationships>
</file>

<file path=ppt/charts/_rels/chart1.xml.rels><?xml version="1.0" encoding="UTF-8" standalone="yes"?><Relationships xmlns="http://schemas.openxmlformats.org/package/2006/relationships"><Relationship Id="rId1" Target="../embeddings/Microsoft_Excel_Worksheet1.xlsx" Type="http://schemas.openxmlformats.org/officeDocument/2006/relationships/package"/></Relationships>
</file>

<file path=ppt/charts/chart1.xml><?xml version="1.0" encoding="utf-8"?>
<chartSpace xmlns="http://schemas.openxmlformats.org/drawingml/2006/chart" xmlns:a="http://schemas.openxmlformats.org/drawingml/2006/main" xmlns:c="http://schemas.openxmlformats.org/drawingml/2006/chart" xmlns:c16r2="http://schemas.microsoft.com/office/drawing/2015/06/chart" xmlns:r="http://schemas.openxmlformats.org/officeDocument/2006/relationships">
  <date1904 val="false"/>
  <lang val="en-US"/>
  <roundedCorners val="true"/>
  <chart>
    <plotArea>
      <doughnutChart>
        <varyColors val="true"/>
        <ser>
          <idx val="0"/>
          <order val="0"/>
          <tx>
            <v>保费占比</v>
          </tx>
          <dPt>
            <idx val="0"/>
            <spPr>
              <a:solidFill>
                <a:srgbClr val="0D1B2A"/>
              </a:solidFill>
            </spPr>
          </dPt>
          <dPt>
            <idx val="1"/>
            <spPr>
              <a:solidFill>
                <a:srgbClr val="2C4A6B"/>
              </a:solidFill>
            </spPr>
          </dPt>
          <dPt>
            <idx val="2"/>
            <spPr>
              <a:solidFill>
                <a:srgbClr val="4A6B8A"/>
              </a:solidFill>
            </spPr>
          </dPt>
          <dPt>
            <idx val="3"/>
            <spPr>
              <a:solidFill>
                <a:srgbClr val="6B8AA8"/>
              </a:solidFill>
            </spPr>
          </dPt>
          <dPt>
            <idx val="4"/>
            <spPr>
              <a:solidFill>
                <a:srgbClr val="C9A66B"/>
              </a:solidFill>
            </spPr>
          </dPt>
          <dLbls>
            <showLegendKey val="false"/>
            <showVal val="false"/>
            <showCatName val="false"/>
            <showSerName val="false"/>
            <showPercent val="true"/>
            <showBubbleSize val="false"/>
            <showLeaderLines val="true"/>
            <dLbl>
              <idx val="0"/>
              <showLegendKey val="false"/>
              <showVal val="false"/>
              <showCatName val="false"/>
              <showSerName val="false"/>
              <showPercent val="true"/>
              <showBubbleSize val="false"/>
              <showLeaderLines val="true"/>
              <txPr>
                <a:bodyPr anchorCtr="false" rot="0" spcFirstLastPara="false"/>
                <a:p>
                  <a:pPr>
                    <a:defRPr b="false" baseline="0" i="false" kern="1200" spc="0" strike="noStrike" sz="1100">
                      <a:solidFill>
                        <a:srgbClr val="FFFFFF"/>
                      </a:solidFill>
                    </a:defRPr>
                  </a:pPr>
                  <a:endParaRPr lang="en-US"/>
                </a:p>
              </txPr>
            </dLbl>
            <dLbl>
              <idx val="1"/>
              <showLegendKey val="false"/>
              <showVal val="false"/>
              <showCatName val="false"/>
              <showSerName val="false"/>
              <showPercent val="true"/>
              <showBubbleSize val="false"/>
              <showLeaderLines val="true"/>
              <txPr>
                <a:bodyPr anchorCtr="false" rot="0" spcFirstLastPara="false"/>
                <a:p>
                  <a:pPr>
                    <a:defRPr b="false" baseline="0" i="false" kern="1200" spc="0" strike="noStrike" sz="1100">
                      <a:solidFill>
                        <a:srgbClr val="FFFFFF"/>
                      </a:solidFill>
                    </a:defRPr>
                  </a:pPr>
                  <a:endParaRPr lang="en-US"/>
                </a:p>
              </txPr>
            </dLbl>
            <dLbl>
              <idx val="2"/>
              <showLegendKey val="false"/>
              <showVal val="false"/>
              <showCatName val="false"/>
              <showSerName val="false"/>
              <showPercent val="true"/>
              <showBubbleSize val="false"/>
              <showLeaderLines val="true"/>
              <txPr>
                <a:bodyPr anchorCtr="false" rot="0" spcFirstLastPara="false"/>
                <a:p>
                  <a:pPr>
                    <a:defRPr b="false" baseline="0" i="false" kern="1200" spc="0" strike="noStrike" sz="1100">
                      <a:solidFill>
                        <a:srgbClr val="FFFFFF"/>
                      </a:solidFill>
                    </a:defRPr>
                  </a:pPr>
                  <a:endParaRPr lang="en-US"/>
                </a:p>
              </txPr>
            </dLbl>
            <dLbl>
              <idx val="3"/>
              <showLegendKey val="false"/>
              <showVal val="false"/>
              <showCatName val="false"/>
              <showSerName val="false"/>
              <showPercent val="true"/>
              <showBubbleSize val="false"/>
              <showLeaderLines val="true"/>
              <txPr>
                <a:bodyPr anchorCtr="false" rot="0" spcFirstLastPara="false"/>
                <a:p>
                  <a:pPr>
                    <a:defRPr b="false" baseline="0" i="false" kern="1200" spc="0" strike="noStrike" sz="1100">
                      <a:solidFill>
                        <a:srgbClr val="FFFFFF"/>
                      </a:solidFill>
                    </a:defRPr>
                  </a:pPr>
                  <a:endParaRPr lang="en-US"/>
                </a:p>
              </txPr>
            </dLbl>
            <dLbl>
              <idx val="4"/>
              <showLegendKey val="false"/>
              <showVal val="false"/>
              <showCatName val="false"/>
              <showSerName val="false"/>
              <showPercent val="true"/>
              <showBubbleSize val="false"/>
              <showLeaderLines val="true"/>
              <txPr>
                <a:bodyPr anchorCtr="false" rot="0" spcFirstLastPara="false"/>
                <a:p>
                  <a:pPr>
                    <a:defRPr b="false" baseline="0" i="false" kern="1200" spc="0" strike="noStrike" sz="1100">
                      <a:solidFill>
                        <a:srgbClr val="FFFFFF"/>
                      </a:solidFill>
                    </a:defRPr>
                  </a:pPr>
                  <a:endParaRPr lang="en-US"/>
                </a:p>
              </txPr>
            </dLbl>
            <txPr>
              <a:bodyPr anchorCtr="false" rot="0" spcFirstLastPara="false"/>
              <a:p>
                <a:pPr>
                  <a:defRPr b="false" baseline="0" i="false" kern="1200" spc="0" strike="noStrike" sz="110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n-US"/>
              </a:p>
            </txPr>
          </dLbls>
          <invertIfNegative val="false"/>
          <cat>
            <strLit>
              <pt idx="0">
                <v>车险</v>
              </pt>
              <pt idx="1">
                <v>企财险</v>
              </pt>
              <pt idx="2">
                <v>责任险</v>
              </pt>
              <pt idx="3">
                <v>意健险</v>
              </pt>
              <pt idx="4">
                <v>其他</v>
              </pt>
              <ptCount val="5"/>
            </strLit>
          </cat>
          <val>
            <numLit>
              <formatCode>General</formatCode>
              <pt idx="0">
                <v>62</v>
              </pt>
              <pt idx="1">
                <v>12</v>
              </pt>
              <pt idx="2">
                <v>10</v>
              </pt>
              <pt idx="3">
                <v>8</v>
              </pt>
              <pt idx="4">
                <v>8</v>
              </pt>
              <ptCount val="5"/>
            </numLit>
          </val>
          <smooth val="false"/>
        </ser>
        <holeSize val="55"/>
        <firstSliceAng val="0"/>
      </doughnutChart>
      <spPr>
        <a:noFill> </a:noFill>
        <a:ln>
          <a:noFill> </a:noFill>
        </a:ln>
      </spPr>
    </plotArea>
    <legend>
      <legendPos val="b"/>
      <overlay val="false"/>
      <txPr>
        <a:bodyPr anchorCtr="false" rot="0" spcFirstLastPara="false"/>
        <a:p>
          <a:pPr>
            <a:defRPr b="false" baseline="0" i="false" kern="1200" spc="0" strike="noStrike" sz="1100"/>
          </a:pPr>
          <a:endParaRPr lang="en-US"/>
        </a:p>
      </txPr>
    </legend>
    <plotVisOnly val="true"/>
    <dispBlanksAs val="gap"/>
    <showDLblsOverMax val="false"/>
  </chart>
  <spPr>
    <a:noFill/>
    <a:ln algn="ctr" cap="flat" cmpd="sng" w="9525">
      <a:noFill/>
    </a:ln>
  </spPr>
  <printSettings>
    <pageMargins b="0.75" footer="0.3" header="0.3" l="0.7" r="0.7" t="0.7"/>
  </printSettings>
  <c:externalData r:id="rId1">
    <c:autoUpdate val="0"/>
  </c:externalData>
</chartSpace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_rels/notesSlide1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3.xml" Type="http://schemas.openxmlformats.org/officeDocument/2006/relationships/slide"/></Relationships>
</file>

<file path=ppt/notesSlides/_rels/notesSlide1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4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各位领导、同事，大家好。今天我代表财险销售部汇报2026年下半年发展计划。本次汇报将围绕上半年业绩复盘、市场环境研判、下半年目标策略、重点工作排期和资源需求五个方面展开。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本次汇报共分为六个部分。首先回顾上半年业绩完成情况，其次分析当前市场环境，然后明确下半年总体目标，接着阐述四大核心业务策略，再给出重点工作排期，最后说明资源保障和风险防控措施。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上半年我们实现保费收入28.6亿元，同比增长12.3%，高于行业平均3.1个百分点；市场份额提升至8.7%，区域排名第4；综合成本率96.8%，同比改善1.2个百分点。四项核心指标全面超时间进度，主要得益于车险业务企稳和非车险快速增长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从业务结构看，车险占比62%，仍是基本盘，但非车险占比已提升至38%，较去年同期提高4个百分点。其中责任险和意健险增速分别达到28%和24%，是拉动增长的主要动力。下半年我们将继续巩固车险基本盘，同时加大非车险拓展力度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当前财险市场正处于深度转型期。机遇方面，新能源车险、企业风险保障升级和政策红利为我们提供了增长空间。挑战方面，车险费率竞争、赔付成本上升和人才竞争白热化是主要压力。我们的战略判断是：必须以专业化能力和差异化服务穿越周期，在变革中抢占先机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下半年我们的总体目标是：实现保费收入30亿元，全年累计58.6亿元，同比增长15%；综合成本率控制在96%以内；非车险占比提升至40%以上；客户续保率达到80%以上。坚持规模与效益并重，结构与质量齐抓。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车险是我们的基本盘，下半年车险业务的核心是提质增效。具体从四个方面发力：家用车深耕续保，商用车精选优质客户，新能源车险重点突破，理赔端降本增效。通过这四项举措，实现从规模导向向质量导向的转变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非车险是我们下半年的重点增长引擎。目标是实现保费11.5亿元，同比增长22%，占比提升至40%。具体从四个方向发力：企财险深耕存量客户，责任险聚焦重点行业突破，意健险团单个险并举，同时培育绿色保险、科技保险等创新险种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渠道和客户是销售工作的两大支柱。渠道方面，我们要构建直销、中介、线上三位一体的协同体系，直销提质增效，中介优化结构，线上加速布局。客户方面，推行分层管理和全生命周期经营，通过交叉销售提升客户价值，目标客单价提升20%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团队是实现目标的根本保障。下半年我们从四个方面加强团队建设：一是优化人员配置，引进非车险和新能源车险专业人才；二是完善培训体系，提升全员专业能力；三是优化激励机制，规模与效益双维度考核；四是打造团队文化，倡导专业、诚信、共赢的价值观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这是下半年重点工作的时间排期。车险续保提升、线上渠道建设和全员培训是贯穿下半年的持续性工作；新能源车险拓展和非车险团队建设集中在三季度完成；责任险重点行业突破从8月持续到11月；11-12月是年终冲刺阶段。关键里程碑包括7月底目标分解、9月底团队到位、11月底达成90%、12月底全面完成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为确保下半年目标达成，我们需要公司在五个方面给予支持：一是人力资源，新增非车险和新能源车险专业人才；二是费用资源，增加市场拓展和培训费用；三是产品资源，加快新产品开发上线；四是技术资源，升级客户管理系统；五是政策支持，出台专项激励和核保权限下放政策。这些资源投入将有效支撑目标达成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风险防控是业务健康发展的底线。下半年我们从四个方面筑牢防线：承保端严格核保、筛选优质业务；理赔端反欺诈、降赔付；销售端规范行为、合规经营；操作端完善流程、加强内控。目标是全年无重大合规处罚案件，承保理赔质量持续改善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以上就是财险销售部2026年下半年发展计划的全部内容。我们将以本次汇报为契机，凝心聚力、攻坚克难，全面完成下半年各项目标任务，为公司高质量发展贡献销售力量。感谢各位领导的聆听，敬请批评指正。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幻灯片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idx="1" type="subTitle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内容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节标题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idx="1" type="body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两栏内容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idx="1" type="body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idx="2" type="body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较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idx="1" type="body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Shape 37"/>
          <p:cNvSpPr txBox="1"/>
          <p:nvPr>
            <p:ph idx="2" type="body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idx="3" type="body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Shape 39"/>
          <p:cNvSpPr txBox="1"/>
          <p:nvPr>
            <p:ph idx="4" type="body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仅标题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内容与标题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idx="1" type="body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idx="2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图片与标题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idx="2" type="pic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idx="1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竖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idx="1" type="body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竖排标题与文本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idx="1" type="body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_rels/slideMaster2.xml.rels><?xml version="1.0" encoding="UTF-8" standalone="yes"?><Relationships xmlns="http://schemas.openxmlformats.org/package/2006/relationships"><Relationship Id="rId1" Target="../theme/theme3.xml" Type="http://schemas.openxmlformats.org/officeDocument/2006/relationships/theme"/><Relationship Id="rId2" Target="../slideLayouts/slideLayout12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b="0" i="0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Shape 3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Shape 4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Shape 5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默认主题">
    <p:bg>
      <p:bgPr>
        <a:solidFill>
          <a:srgbClr val="FFFFFF">
            <a:alpha val="10000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5748369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.xml" Type="http://schemas.openxmlformats.org/officeDocument/2006/relationships/notesSlide"/></Relationships>
</file>

<file path=ppt/slides/_rels/slide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2.xml" Type="http://schemas.openxmlformats.org/officeDocument/2006/relationships/notesSlide"/></Relationships>
</file>

<file path=ppt/slides/_rels/slide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3.xml" Type="http://schemas.openxmlformats.org/officeDocument/2006/relationships/notesSlide"/></Relationships>
</file>

<file path=ppt/slides/_rels/slide4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charts/chart1.xml" Type="http://schemas.openxmlformats.org/officeDocument/2006/relationships/chart"/><Relationship Id="rId3" Target="../notesSlides/notesSlide4.xml" Type="http://schemas.openxmlformats.org/officeDocument/2006/relationships/notesSlide"/></Relationships>
</file>

<file path=ppt/slides/_rels/slide5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5.xml" Type="http://schemas.openxmlformats.org/officeDocument/2006/relationships/notesSlide"/></Relationships>
</file>

<file path=ppt/slides/_rels/slide6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6.xml" Type="http://schemas.openxmlformats.org/officeDocument/2006/relationships/notesSlide"/></Relationships>
</file>

<file path=ppt/slides/_rels/slide7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7.xml" Type="http://schemas.openxmlformats.org/officeDocument/2006/relationships/notesSlide"/></Relationships>
</file>

<file path=ppt/slides/_rels/slide8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8.xml" Type="http://schemas.openxmlformats.org/officeDocument/2006/relationships/notesSlide"/></Relationships>
</file>

<file path=ppt/slides/_rels/slide9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9.xml" Type="http://schemas.openxmlformats.org/officeDocument/2006/relationships/notesSlide"/></Relationships>
</file>

<file path=ppt/slides/_rels/slide10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0.xml" Type="http://schemas.openxmlformats.org/officeDocument/2006/relationships/notesSlide"/></Relationships>
</file>

<file path=ppt/slides/_rels/slide1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1.xml" Type="http://schemas.openxmlformats.org/officeDocument/2006/relationships/notesSlide"/></Relationships>
</file>

<file path=ppt/slides/_rels/slide1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2.xml" Type="http://schemas.openxmlformats.org/officeDocument/2006/relationships/notesSlide"/></Relationships>
</file>

<file path=ppt/slides/_rels/slide1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3.xml" Type="http://schemas.openxmlformats.org/officeDocument/2006/relationships/notesSlide"/></Relationships>
</file>

<file path=ppt/slides/_rels/slide14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4.xml" Type="http://schemas.openxmlformats.org/officeDocument/2006/relationships/notesSlide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bg>
      <p:bgPr>
        <a:solidFill>
          <a:srgbClr val="0D1B2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76200" cy="68580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1778000"/>
            <a:ext cx="889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PROPERTY &amp; CASUALTY INSURANCE SALES DEPARTMENT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2540000"/>
            <a:ext cx="10160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52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财险销售部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3556000"/>
            <a:ext cx="10160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0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2026年下半年发展计划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28647" flipH="false" flipV="false">
            <a:off x="1016026" y="4819650"/>
            <a:ext cx="152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5080000"/>
            <a:ext cx="762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汇报单位：财险销售部　　汇报时间：2026年7月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5461000"/>
            <a:ext cx="762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密级：内部资料　注意保密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635000"/>
            <a:ext cx="5080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目录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206500"/>
            <a:ext cx="508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CONTENTS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297" flipH="false" flipV="false">
            <a:off x="1016004" y="1708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6" id="6"/>
          <p:cNvSpPr/>
          <p:nvPr/>
        </p:nvSpPr>
        <p:spPr>
          <a:xfrm rot="0" flipH="false" flipV="false">
            <a:off x="1016000" y="2095500"/>
            <a:ext cx="76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01</a:t>
            </a:r>
            <a:endParaRPr lang="en-US" sz="1100"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1905000" y="2095500"/>
            <a:ext cx="381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上半年业绩复盘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905000" y="2476500"/>
            <a:ext cx="381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核心指标达成与业务结构分析</a:t>
            </a:r>
            <a:endParaRPr lang="en-US" sz="1100"/>
          </a:p>
        </p:txBody>
      </p:sp>
      <p:cxnSp>
        <p:nvCxnSpPr>
          <p:cNvPr name="Connector 9" id="9"/>
          <p:cNvCxnSpPr/>
          <p:nvPr/>
        </p:nvCxnSpPr>
        <p:spPr>
          <a:xfrm rot="-9549" flipH="false" flipV="false">
            <a:off x="1016009" y="29781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0" id="10"/>
          <p:cNvSpPr/>
          <p:nvPr/>
        </p:nvSpPr>
        <p:spPr>
          <a:xfrm rot="0" flipH="false" flipV="false">
            <a:off x="1016000" y="3238500"/>
            <a:ext cx="76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02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1905000" y="3238500"/>
            <a:ext cx="381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市场环境研判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1905000" y="3619500"/>
            <a:ext cx="381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行业趋势、机遇与挑战分析</a:t>
            </a:r>
            <a:endParaRPr lang="en-US" sz="1100"/>
          </a:p>
        </p:txBody>
      </p:sp>
      <p:cxnSp>
        <p:nvCxnSpPr>
          <p:cNvPr name="Connector 13" id="13"/>
          <p:cNvCxnSpPr/>
          <p:nvPr/>
        </p:nvCxnSpPr>
        <p:spPr>
          <a:xfrm rot="-9549" flipH="false" flipV="false">
            <a:off x="1016009" y="41211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4" id="14"/>
          <p:cNvSpPr/>
          <p:nvPr/>
        </p:nvSpPr>
        <p:spPr>
          <a:xfrm rot="0" flipH="false" flipV="false">
            <a:off x="1016000" y="4381500"/>
            <a:ext cx="76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03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905000" y="4381500"/>
            <a:ext cx="381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下半年总体目标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1905000" y="4762500"/>
            <a:ext cx="381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保费规模、效益与质量目标</a:t>
            </a:r>
            <a:endParaRPr lang="en-US" sz="1100"/>
          </a:p>
        </p:txBody>
      </p:sp>
      <p:cxnSp>
        <p:nvCxnSpPr>
          <p:cNvPr name="Connector 17" id="17"/>
          <p:cNvCxnSpPr/>
          <p:nvPr/>
        </p:nvCxnSpPr>
        <p:spPr>
          <a:xfrm rot="-9549" flipH="false" flipV="false">
            <a:off x="1016009" y="52641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8" id="18"/>
          <p:cNvSpPr/>
          <p:nvPr/>
        </p:nvSpPr>
        <p:spPr>
          <a:xfrm rot="0" flipH="false" flipV="false">
            <a:off x="6604000" y="2095500"/>
            <a:ext cx="76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04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7493000" y="2095500"/>
            <a:ext cx="381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核心业务发展策略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7493000" y="2476500"/>
            <a:ext cx="381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车险提质、非车突破、渠道深耕</a:t>
            </a:r>
            <a:endParaRPr lang="en-US" sz="1100"/>
          </a:p>
        </p:txBody>
      </p:sp>
      <p:cxnSp>
        <p:nvCxnSpPr>
          <p:cNvPr name="Connector 21" id="21"/>
          <p:cNvCxnSpPr/>
          <p:nvPr/>
        </p:nvCxnSpPr>
        <p:spPr>
          <a:xfrm rot="-9549" flipH="false" flipV="false">
            <a:off x="6604009" y="29781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2" id="22"/>
          <p:cNvSpPr/>
          <p:nvPr/>
        </p:nvSpPr>
        <p:spPr>
          <a:xfrm rot="0" flipH="false" flipV="false">
            <a:off x="6604000" y="3238500"/>
            <a:ext cx="76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05</a:t>
            </a:r>
            <a:endParaRPr lang="en-US" sz="1100"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7493000" y="3238500"/>
            <a:ext cx="381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重点工作与排期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7493000" y="3619500"/>
            <a:ext cx="381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季度里程碑与关键行动项</a:t>
            </a:r>
            <a:endParaRPr lang="en-US" sz="1100"/>
          </a:p>
        </p:txBody>
      </p:sp>
      <p:cxnSp>
        <p:nvCxnSpPr>
          <p:cNvPr name="Connector 25" id="25"/>
          <p:cNvCxnSpPr/>
          <p:nvPr/>
        </p:nvCxnSpPr>
        <p:spPr>
          <a:xfrm rot="-9549" flipH="false" flipV="false">
            <a:off x="6604009" y="41211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6" id="26"/>
          <p:cNvSpPr/>
          <p:nvPr/>
        </p:nvSpPr>
        <p:spPr>
          <a:xfrm rot="0" flipH="false" flipV="false">
            <a:off x="6604000" y="4381500"/>
            <a:ext cx="762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06</a:t>
            </a:r>
            <a:endParaRPr lang="en-US" sz="1100"/>
          </a:p>
        </p:txBody>
      </p:sp>
      <p:sp>
        <p:nvSpPr>
          <p:cNvPr name="AutoShape 27" id="27"/>
          <p:cNvSpPr/>
          <p:nvPr/>
        </p:nvSpPr>
        <p:spPr>
          <a:xfrm rot="0" flipH="false" flipV="false">
            <a:off x="7493000" y="4381500"/>
            <a:ext cx="381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资源保障与风险防控</a:t>
            </a:r>
            <a:endParaRPr lang="en-US" sz="1100"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7493000" y="4762500"/>
            <a:ext cx="381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团队建设、资源需求与合规管理</a:t>
            </a:r>
            <a:endParaRPr lang="en-US" sz="1100"/>
          </a:p>
        </p:txBody>
      </p:sp>
      <p:cxnSp>
        <p:nvCxnSpPr>
          <p:cNvPr name="Connector 29" id="29"/>
          <p:cNvCxnSpPr/>
          <p:nvPr/>
        </p:nvCxnSpPr>
        <p:spPr>
          <a:xfrm rot="-9549" flipH="false" flipV="false">
            <a:off x="6604009" y="52641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30" id="30"/>
          <p:cNvSpPr/>
          <p:nvPr/>
        </p:nvSpPr>
        <p:spPr>
          <a:xfrm rot="0" flipH="false" flipV="false">
            <a:off x="1016000" y="6223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r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财险销售部 · 2026下半年发展计划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508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上半年保费收入同比增长12.3%，核心指标全面达成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079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2026年上半年核心经营指标一览　|　数据口径：财险销售部合并口径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297" flipH="false" flipV="false">
            <a:off x="1016004" y="1581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6" id="6"/>
          <p:cNvSpPr/>
          <p:nvPr/>
        </p:nvSpPr>
        <p:spPr>
          <a:xfrm rot="0" flipH="false" flipV="false">
            <a:off x="1016000" y="2032000"/>
            <a:ext cx="254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保费收入</a:t>
            </a:r>
            <a:endParaRPr lang="en-US" sz="1100"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1016000" y="2476500"/>
            <a:ext cx="2540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6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28.6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3556000"/>
            <a:ext cx="254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亿元　</a:t>
            </a:r>
            <a:r>
              <a:rPr lang="en-US" b="false" i="false" strike="noStrike" u="none" sz="1400">
                <a:solidFill>
                  <a:srgbClr val="2E7D32"/>
                </a:solidFill>
                <a:latin typeface="Noto Sans SC"/>
                <a:ea typeface="Noto Sans SC"/>
                <a:cs typeface="Noto Sans SC"/>
                <a:sym typeface="Noto Sans SC"/>
              </a:rPr>
              <a:t>↑ 12.3%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016000" y="3873500"/>
            <a:ext cx="254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年度目标达成率 52.5%</a:t>
            </a:r>
            <a:endParaRPr lang="en-US" sz="1100"/>
          </a:p>
        </p:txBody>
      </p:sp>
      <p:cxnSp>
        <p:nvCxnSpPr>
          <p:cNvPr name="Connector 10" id="10"/>
          <p:cNvCxnSpPr/>
          <p:nvPr/>
        </p:nvCxnSpPr>
        <p:spPr>
          <a:xfrm rot="5380901" flipH="false" flipV="false">
            <a:off x="2667000" y="3168668"/>
            <a:ext cx="228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1" id="11"/>
          <p:cNvSpPr/>
          <p:nvPr/>
        </p:nvSpPr>
        <p:spPr>
          <a:xfrm rot="0" flipH="false" flipV="false">
            <a:off x="4191000" y="2032000"/>
            <a:ext cx="254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同比增速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4191000" y="2476500"/>
            <a:ext cx="2540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6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12.3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4191000" y="3556000"/>
            <a:ext cx="254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%　</a:t>
            </a:r>
            <a:r>
              <a:rPr lang="en-US" b="false" i="false" strike="noStrike" u="none" sz="1400">
                <a:solidFill>
                  <a:srgbClr val="2E7D32"/>
                </a:solidFill>
                <a:latin typeface="Noto Sans SC"/>
                <a:ea typeface="Noto Sans SC"/>
                <a:cs typeface="Noto Sans SC"/>
                <a:sym typeface="Noto Sans SC"/>
              </a:rPr>
              <a:t>高于行业 3.1pct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4191000" y="3873500"/>
            <a:ext cx="254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行业平均增速 9.2%</a:t>
            </a:r>
            <a:endParaRPr lang="en-US" sz="1100"/>
          </a:p>
        </p:txBody>
      </p:sp>
      <p:cxnSp>
        <p:nvCxnSpPr>
          <p:cNvPr name="Connector 15" id="15"/>
          <p:cNvCxnSpPr/>
          <p:nvPr/>
        </p:nvCxnSpPr>
        <p:spPr>
          <a:xfrm rot="5380901" flipH="false" flipV="false">
            <a:off x="5842000" y="3168668"/>
            <a:ext cx="228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6" id="16"/>
          <p:cNvSpPr/>
          <p:nvPr/>
        </p:nvSpPr>
        <p:spPr>
          <a:xfrm rot="0" flipH="false" flipV="false">
            <a:off x="7366000" y="2032000"/>
            <a:ext cx="254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市场份额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7366000" y="2476500"/>
            <a:ext cx="2540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6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8.7</a:t>
            </a:r>
            <a:endParaRPr lang="en-US" sz="1100"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7366000" y="3556000"/>
            <a:ext cx="254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%　</a:t>
            </a:r>
            <a:r>
              <a:rPr lang="en-US" b="false" i="false" strike="noStrike" u="none" sz="1400">
                <a:solidFill>
                  <a:srgbClr val="2E7D32"/>
                </a:solidFill>
                <a:latin typeface="Noto Sans SC"/>
                <a:ea typeface="Noto Sans SC"/>
                <a:cs typeface="Noto Sans SC"/>
                <a:sym typeface="Noto Sans SC"/>
              </a:rPr>
              <a:t>↑ 0.4pct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7366000" y="3873500"/>
            <a:ext cx="254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区域市场排名第4位</a:t>
            </a:r>
            <a:endParaRPr lang="en-US" sz="1100"/>
          </a:p>
        </p:txBody>
      </p:sp>
      <p:cxnSp>
        <p:nvCxnSpPr>
          <p:cNvPr name="Connector 20" id="20"/>
          <p:cNvCxnSpPr/>
          <p:nvPr/>
        </p:nvCxnSpPr>
        <p:spPr>
          <a:xfrm rot="5380901" flipH="false" flipV="false">
            <a:off x="8763000" y="3168668"/>
            <a:ext cx="228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1" id="21"/>
          <p:cNvSpPr/>
          <p:nvPr/>
        </p:nvSpPr>
        <p:spPr>
          <a:xfrm rot="0" flipH="false" flipV="false">
            <a:off x="10160000" y="20320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综合成本率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10160000" y="2476500"/>
            <a:ext cx="1905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60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96.8</a:t>
            </a:r>
            <a:endParaRPr lang="en-US" sz="1100"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10160000" y="3556000"/>
            <a:ext cx="1905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%　</a:t>
            </a:r>
            <a:r>
              <a:rPr lang="en-US" b="false" i="false" strike="noStrike" u="none" sz="1400">
                <a:solidFill>
                  <a:srgbClr val="2E7D32"/>
                </a:solidFill>
                <a:latin typeface="Noto Sans SC"/>
                <a:ea typeface="Noto Sans SC"/>
                <a:cs typeface="Noto Sans SC"/>
                <a:sym typeface="Noto Sans SC"/>
              </a:rPr>
              <a:t>↓ 1.2pct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10160000" y="3873500"/>
            <a:ext cx="1905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优于考核目标 2.2pct</a:t>
            </a:r>
            <a:endParaRPr lang="en-US" sz="1100"/>
          </a:p>
        </p:txBody>
      </p:sp>
      <p:cxnSp>
        <p:nvCxnSpPr>
          <p:cNvPr name="Connector 25" id="25"/>
          <p:cNvCxnSpPr/>
          <p:nvPr/>
        </p:nvCxnSpPr>
        <p:spPr>
          <a:xfrm rot="-4297" flipH="false" flipV="false">
            <a:off x="1016004" y="4692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6" id="26"/>
          <p:cNvSpPr/>
          <p:nvPr/>
        </p:nvSpPr>
        <p:spPr>
          <a:xfrm rot="0" flipH="false" flipV="false">
            <a:off x="1016000" y="4953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关键结论</a:t>
            </a:r>
            <a:endParaRPr lang="en-US" sz="1100"/>
          </a:p>
        </p:txBody>
      </p:sp>
      <p:sp>
        <p:nvSpPr>
          <p:cNvPr name="AutoShape 27" id="27"/>
          <p:cNvSpPr/>
          <p:nvPr/>
        </p:nvSpPr>
        <p:spPr>
          <a:xfrm rot="0" flipH="false" flipV="false">
            <a:off x="1016000" y="5334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4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上半年保费规模、增速、份额、效益四项核心指标均超时间进度。车险业务企稳回升，非车险业务贡献度持续提升，渠道结构进一步优化，为下半年冲刺全年目标奠定了坚实基础。</a:t>
            </a:r>
            <a:endParaRPr lang="en-US" sz="1100"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1016000" y="6350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注：以上为示例数据，实际数据以财务部门最终核算为准　|　数据来源：财险销售部经营分析报表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508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非车险占比提升至38%，业务结构持续优化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079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2026年上半年保费收入结构分析　|　按险种划分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297" flipH="false" flipV="false">
            <a:off x="1016004" y="1581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graphicFrame xmlns:r="http://schemas.openxmlformats.org/officeDocument/2006/relationships">
        <p:nvGraphicFramePr>
          <p:cNvPr id="6" name="Chart 6"/>
          <p:cNvGraphicFramePr>
            <a:graphicFrameLocks noGrp="1"/>
          </p:cNvGraphicFramePr>
          <p:nvPr/>
        </p:nvGraphicFramePr>
        <p:xfrm>
          <a:off x="762000" y="1841500"/>
          <a:ext cx="5334000" cy="431800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name="AutoShape 6" id="6"/>
          <p:cNvSpPr/>
          <p:nvPr/>
        </p:nvSpPr>
        <p:spPr>
          <a:xfrm rot="0" flipH="false" flipV="false">
            <a:off x="6604000" y="19685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结构变化要点</a:t>
            </a:r>
            <a:endParaRPr lang="en-US" sz="1100"/>
          </a:p>
        </p:txBody>
      </p:sp>
      <p:cxnSp>
        <p:nvCxnSpPr>
          <p:cNvPr name="Connector 7" id="7"/>
          <p:cNvCxnSpPr/>
          <p:nvPr/>
        </p:nvCxnSpPr>
        <p:spPr>
          <a:xfrm rot="-9549" flipH="false" flipV="false">
            <a:off x="6604009" y="24066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8" id="8"/>
          <p:cNvSpPr/>
          <p:nvPr/>
        </p:nvSpPr>
        <p:spPr>
          <a:xfrm rot="0" flipH="false" flipV="false">
            <a:off x="6604000" y="2603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车险业务企稳回升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6604000" y="2921000"/>
            <a:ext cx="4826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车险保费17.7亿元，同比增长8.5%，续保率提升至78%，家用车业务质量明显改善。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6604000" y="3619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非车险贡献度持续提升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6604000" y="3937000"/>
            <a:ext cx="4826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非车险保费10.9亿元，同比增长19.2%，占比从去年同期34%提升至38%，成为增长主引擎。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6604000" y="4635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责任险与意健险增速领先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6604000" y="4953000"/>
            <a:ext cx="4826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责任险同比增长28%，意健险同比增长24%，新兴险种布局初见成效，增长动能强劲。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1016000" y="6350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注：以上为示例数据，实际数据以财务部门最终核算为准　|　数据来源：财险销售部经营分析报表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508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行业转型加速，机遇与挑战并存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079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2026年下半年财险市场环境研判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297" flipH="false" flipV="false">
            <a:off x="1016004" y="1581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6" id="6"/>
          <p:cNvSpPr/>
          <p:nvPr/>
        </p:nvSpPr>
        <p:spPr>
          <a:xfrm rot="0" flipH="false" flipV="false">
            <a:off x="1016000" y="1968500"/>
            <a:ext cx="4826000" cy="5080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1270000" y="20320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市场机遇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6350000" y="1968500"/>
            <a:ext cx="4826000" cy="508000"/>
          </a:xfrm>
          <a:prstGeom prst="roundRect">
            <a:avLst>
              <a:gd name="adj" fmla="val 0"/>
            </a:avLst>
          </a:prstGeom>
          <a:solidFill>
            <a:srgbClr val="8B4545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6604000" y="20320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面临挑战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1016000" y="2730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01　新能源车险蓝海市场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1016000" y="3048000"/>
            <a:ext cx="4826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新能源汽车保有量突破3000万辆，专属保险产品需求旺盛，保费增速超30%。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1016000" y="3746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02　企业风险保障需求升级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1016000" y="4064000"/>
            <a:ext cx="4826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专精特新企业、科创企业对责任险、财产险需求持续释放，客单价提升空间大。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1016000" y="4762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03　政策红利持续释放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016000" y="5080000"/>
            <a:ext cx="4826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绿色保险、科技保险、农业保险等政策支持领域迎来发展窗口期。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6350000" y="2730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8B4545"/>
                </a:solidFill>
                <a:latin typeface="Noto Sans SC"/>
                <a:ea typeface="Noto Sans SC"/>
                <a:cs typeface="Noto Sans SC"/>
                <a:sym typeface="Noto Sans SC"/>
              </a:rPr>
              <a:t>01　车险费率竞争加剧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6350000" y="3048000"/>
            <a:ext cx="4826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车险综合改革深化，自主定价系数区间扩大，价格战挤压盈利空间。</a:t>
            </a:r>
            <a:endParaRPr lang="en-US" sz="1100"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6350000" y="3746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8B4545"/>
                </a:solidFill>
                <a:latin typeface="Noto Sans SC"/>
                <a:ea typeface="Noto Sans SC"/>
                <a:cs typeface="Noto Sans SC"/>
                <a:sym typeface="Noto Sans SC"/>
              </a:rPr>
              <a:t>02　赔付成本上升压力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6350000" y="4064000"/>
            <a:ext cx="4826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极端天气频发、维修成本上涨、人伤赔偿标准提高，赔付率管控难度加大。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6350000" y="4762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8B4545"/>
                </a:solidFill>
                <a:latin typeface="Noto Sans SC"/>
                <a:ea typeface="Noto Sans SC"/>
                <a:cs typeface="Noto Sans SC"/>
                <a:sym typeface="Noto Sans SC"/>
              </a:rPr>
              <a:t>03　人才与渠道竞争白热化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6350000" y="5080000"/>
            <a:ext cx="4826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互联网保险公司、中介机构加速布局，优质销售人才和渠道资源争夺激烈。</a:t>
            </a:r>
            <a:endParaRPr lang="en-US" sz="1100"/>
          </a:p>
        </p:txBody>
      </p:sp>
      <p:cxnSp>
        <p:nvCxnSpPr>
          <p:cNvPr name="Connector 22" id="22"/>
          <p:cNvCxnSpPr/>
          <p:nvPr/>
        </p:nvCxnSpPr>
        <p:spPr>
          <a:xfrm rot="-4297" flipH="false" flipV="false">
            <a:off x="1016004" y="5899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3" id="23"/>
          <p:cNvSpPr/>
          <p:nvPr/>
        </p:nvSpPr>
        <p:spPr>
          <a:xfrm rot="0" flipH="false" flipV="false">
            <a:off x="1016000" y="6096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战略判断：以专业化能力和差异化服务穿越周期，在变革中抢占先机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1016000" y="6477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数据来源：银保监会公开数据、行业研究报告整理　|　示例分析，仅供参考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0D1B2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76200" cy="68580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635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SECOND HALF-YEAR TARGETS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079500"/>
            <a:ext cx="10160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下半年总体目标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28647" flipH="false" flipV="false">
            <a:off x="1016026" y="1835150"/>
            <a:ext cx="152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6" id="6"/>
          <p:cNvSpPr/>
          <p:nvPr/>
        </p:nvSpPr>
        <p:spPr>
          <a:xfrm rot="0" flipH="false" flipV="false">
            <a:off x="1016000" y="21590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下半年保费收入目标</a:t>
            </a:r>
            <a:endParaRPr lang="en-US" sz="1100"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1016000" y="2603500"/>
            <a:ext cx="4826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72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30.0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38100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亿元　全年累计 58.6 亿元</a:t>
            </a:r>
            <a:endParaRPr lang="en-US" sz="1100"/>
          </a:p>
        </p:txBody>
      </p:sp>
      <p:cxnSp>
        <p:nvCxnSpPr>
          <p:cNvPr name="Connector 9" id="9"/>
          <p:cNvCxnSpPr/>
          <p:nvPr/>
        </p:nvCxnSpPr>
        <p:spPr>
          <a:xfrm rot="5379778" flipH="false" flipV="false">
            <a:off x="5270500" y="3232169"/>
            <a:ext cx="215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FFF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0" id="10"/>
          <p:cNvSpPr/>
          <p:nvPr/>
        </p:nvSpPr>
        <p:spPr>
          <a:xfrm rot="0" flipH="false" flipV="false">
            <a:off x="6731000" y="21590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同比增速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6731000" y="2603500"/>
            <a:ext cx="2286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72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15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6731000" y="3810000"/>
            <a:ext cx="228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%　高于行业平均</a:t>
            </a:r>
            <a:endParaRPr lang="en-US" sz="1100"/>
          </a:p>
        </p:txBody>
      </p:sp>
      <p:cxnSp>
        <p:nvCxnSpPr>
          <p:cNvPr name="Connector 13" id="13"/>
          <p:cNvCxnSpPr/>
          <p:nvPr/>
        </p:nvCxnSpPr>
        <p:spPr>
          <a:xfrm rot="5379778" flipH="false" flipV="false">
            <a:off x="8191500" y="3232169"/>
            <a:ext cx="215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FFF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4" id="14"/>
          <p:cNvSpPr/>
          <p:nvPr/>
        </p:nvSpPr>
        <p:spPr>
          <a:xfrm rot="0" flipH="false" flipV="false">
            <a:off x="9652000" y="21590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综合成本率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9652000" y="2603500"/>
            <a:ext cx="2286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72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≤96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9652000" y="3810000"/>
            <a:ext cx="228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%　效益优先</a:t>
            </a:r>
            <a:endParaRPr lang="en-US" sz="1100"/>
          </a:p>
        </p:txBody>
      </p:sp>
      <p:cxnSp>
        <p:nvCxnSpPr>
          <p:cNvPr name="Connector 17" id="17"/>
          <p:cNvCxnSpPr/>
          <p:nvPr/>
        </p:nvCxnSpPr>
        <p:spPr>
          <a:xfrm rot="-4297" flipH="false" flipV="false">
            <a:off x="1016004" y="4692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FFF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8" id="18"/>
          <p:cNvSpPr/>
          <p:nvPr/>
        </p:nvSpPr>
        <p:spPr>
          <a:xfrm rot="0" flipH="false" flipV="false">
            <a:off x="1016000" y="50165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非车险保费占比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1016000" y="5397500"/>
            <a:ext cx="482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≥40%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6350000" y="50165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6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客户续保率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6350000" y="5397500"/>
            <a:ext cx="482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≥80%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1016000" y="64135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FFFFFF">
                    <a:alpha val="4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注：以上为示例目标值，实际目标以公司下达考核指标为准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444500"/>
            <a:ext cx="127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策略 01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8255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车险业务：巩固基本盘，实现提质增效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13970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目标：下半年车险保费18.5亿元，续保率≥80%，车险综合成本率≤97%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4297" flipH="false" flipV="false">
            <a:off x="1016004" y="1835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2700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家用车深耕</a:t>
            </a:r>
            <a:endParaRPr lang="en-US" sz="1100"/>
          </a:p>
        </p:txBody>
      </p:sp>
      <p:cxnSp>
        <p:nvCxnSpPr>
          <p:cNvPr name="Connector 10" id="10"/>
          <p:cNvCxnSpPr/>
          <p:nvPr/>
        </p:nvCxnSpPr>
        <p:spPr>
          <a:xfrm rot="-22917" flipH="false" flipV="false">
            <a:off x="12700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1" id="11"/>
          <p:cNvSpPr/>
          <p:nvPr/>
        </p:nvSpPr>
        <p:spPr>
          <a:xfrm rot="0" flipH="false" flipV="false">
            <a:off x="12700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建立续保预警机制，提前90天跟进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推行客户经理负责制，提升服务体验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优化客户分层，聚焦优质客户群体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开展老客户转介绍激励活动</a:t>
            </a:r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37465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37465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40005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商用车精选</a:t>
            </a:r>
            <a:endParaRPr lang="en-US" sz="1100"/>
          </a:p>
        </p:txBody>
      </p:sp>
      <p:cxnSp>
        <p:nvCxnSpPr>
          <p:cNvPr name="Connector 15" id="15"/>
          <p:cNvCxnSpPr/>
          <p:nvPr/>
        </p:nvCxnSpPr>
        <p:spPr>
          <a:xfrm rot="-22917" flipH="false" flipV="false">
            <a:off x="40005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6" id="16"/>
          <p:cNvSpPr/>
          <p:nvPr/>
        </p:nvSpPr>
        <p:spPr>
          <a:xfrm rot="0" flipH="false" flipV="false">
            <a:off x="40005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聚焦头部物流企业和优质车队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建立风险定价模型，实现精准承保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强化保前风险查勘和保中动态监控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严控高风险车型和业务准入</a:t>
            </a:r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64770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64770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67310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新能源突破</a:t>
            </a:r>
            <a:endParaRPr lang="en-US" sz="1100"/>
          </a:p>
        </p:txBody>
      </p:sp>
      <p:cxnSp>
        <p:nvCxnSpPr>
          <p:cNvPr name="Connector 20" id="20"/>
          <p:cNvCxnSpPr/>
          <p:nvPr/>
        </p:nvCxnSpPr>
        <p:spPr>
          <a:xfrm rot="-22917" flipH="false" flipV="false">
            <a:off x="67310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1" id="21"/>
          <p:cNvSpPr/>
          <p:nvPr/>
        </p:nvSpPr>
        <p:spPr>
          <a:xfrm rot="0" flipH="false" flipV="false">
            <a:off x="67310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与新能源车企深化战略合作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打造专属产品和服务包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布局充电场景、电池保障等延伸服务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下半年新能源保费目标2.5亿元</a:t>
            </a:r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92075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92075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94615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理赔降赔</a:t>
            </a:r>
            <a:endParaRPr lang="en-US" sz="1100"/>
          </a:p>
        </p:txBody>
      </p:sp>
      <p:cxnSp>
        <p:nvCxnSpPr>
          <p:cNvPr name="Connector 25" id="25"/>
          <p:cNvCxnSpPr/>
          <p:nvPr/>
        </p:nvCxnSpPr>
        <p:spPr>
          <a:xfrm rot="-22917" flipH="false" flipV="false">
            <a:off x="94615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6" id="26"/>
          <p:cNvSpPr/>
          <p:nvPr/>
        </p:nvSpPr>
        <p:spPr>
          <a:xfrm rot="0" flipH="false" flipV="false">
            <a:off x="94615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推进智能定损，提升理赔效率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加强反欺诈调查，挤压理赔水分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建立维修厂合作网络，控制维修成本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人伤案件提前介入，降低赔付支出</a:t>
            </a:r>
          </a:p>
        </p:txBody>
      </p:sp>
      <p:sp>
        <p:nvSpPr>
          <p:cNvPr name="AutoShape 27" id="27"/>
          <p:cNvSpPr/>
          <p:nvPr/>
        </p:nvSpPr>
        <p:spPr>
          <a:xfrm rot="0" flipH="false" flipV="false">
            <a:off x="1016000" y="6096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核心举措：从"规模导向"转向"质量导向"，以续保率和赔付率为核心考核指标</a:t>
            </a:r>
            <a:endParaRPr lang="en-US" sz="1100"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1016000" y="6477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注：以上为示例策略，具体举措以部门最终实施方案为准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444500"/>
            <a:ext cx="127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策略 02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8255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非车险业务：打造第二增长曲线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13970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目标：下半年非车险保费11.5亿元，同比增长22%，占比提升至40%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4297" flipH="false" flipV="false">
            <a:off x="1016004" y="1835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2700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企财险深耕</a:t>
            </a:r>
            <a:endParaRPr lang="en-US" sz="1100"/>
          </a:p>
        </p:txBody>
      </p:sp>
      <p:cxnSp>
        <p:nvCxnSpPr>
          <p:cNvPr name="Connector 10" id="10"/>
          <p:cNvCxnSpPr/>
          <p:nvPr/>
        </p:nvCxnSpPr>
        <p:spPr>
          <a:xfrm rot="-22917" flipH="false" flipV="false">
            <a:off x="12700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1" id="11"/>
          <p:cNvSpPr/>
          <p:nvPr/>
        </p:nvSpPr>
        <p:spPr>
          <a:xfrm rot="0" flipH="false" flipV="false">
            <a:off x="12700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存量客户交叉销售，提升客单价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聚焦制造业、商贸业重点客户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推出企财险+责任险组合产品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下半年目标保费4.5亿元</a:t>
            </a:r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37465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37465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40005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责任险突破</a:t>
            </a:r>
            <a:endParaRPr lang="en-US" sz="1100"/>
          </a:p>
        </p:txBody>
      </p:sp>
      <p:cxnSp>
        <p:nvCxnSpPr>
          <p:cNvPr name="Connector 15" id="15"/>
          <p:cNvCxnSpPr/>
          <p:nvPr/>
        </p:nvCxnSpPr>
        <p:spPr>
          <a:xfrm rot="-22917" flipH="false" flipV="false">
            <a:off x="40005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6" id="16"/>
          <p:cNvSpPr/>
          <p:nvPr/>
        </p:nvSpPr>
        <p:spPr>
          <a:xfrm rot="0" flipH="false" flipV="false">
            <a:off x="40005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聚焦安责险、环责险、董责险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与行业协会、政府平台深化合作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培养专业核保和理赔团队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下半年目标保费3.0亿元</a:t>
            </a:r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64770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64770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67310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意健险拓展</a:t>
            </a:r>
            <a:endParaRPr lang="en-US" sz="1100"/>
          </a:p>
        </p:txBody>
      </p:sp>
      <p:cxnSp>
        <p:nvCxnSpPr>
          <p:cNvPr name="Connector 20" id="20"/>
          <p:cNvCxnSpPr/>
          <p:nvPr/>
        </p:nvCxnSpPr>
        <p:spPr>
          <a:xfrm rot="-22917" flipH="false" flipV="false">
            <a:off x="67310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1" id="21"/>
          <p:cNvSpPr/>
          <p:nvPr/>
        </p:nvSpPr>
        <p:spPr>
          <a:xfrm rot="0" flipH="false" flipV="false">
            <a:off x="67310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团体意外险深耕企业客户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个人意外险借助线上渠道放量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健康险与医疗资源联动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下半年目标保费2.5亿元</a:t>
            </a:r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9207500" y="2222500"/>
            <a:ext cx="24130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9207500" y="2222500"/>
            <a:ext cx="2413000" cy="762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9461500" y="2476500"/>
            <a:ext cx="1905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创新险种培育</a:t>
            </a:r>
            <a:endParaRPr lang="en-US" sz="1100"/>
          </a:p>
        </p:txBody>
      </p:sp>
      <p:cxnSp>
        <p:nvCxnSpPr>
          <p:cNvPr name="Connector 25" id="25"/>
          <p:cNvCxnSpPr/>
          <p:nvPr/>
        </p:nvCxnSpPr>
        <p:spPr>
          <a:xfrm rot="-22917" flipH="false" flipV="false">
            <a:off x="9461521" y="2914650"/>
            <a:ext cx="190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6" id="26"/>
          <p:cNvSpPr/>
          <p:nvPr/>
        </p:nvSpPr>
        <p:spPr>
          <a:xfrm rot="0" flipH="false" flipV="false">
            <a:off x="9461500" y="3111500"/>
            <a:ext cx="1905000" cy="254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绿色保险：碳汇保险、绿色建筑险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科技保险：首台套、新材料保险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农业保险：特色农产品保险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下半年目标保费1.5亿元</a:t>
            </a:r>
          </a:p>
        </p:txBody>
      </p:sp>
      <p:sp>
        <p:nvSpPr>
          <p:cNvPr name="AutoShape 27" id="27"/>
          <p:cNvSpPr/>
          <p:nvPr/>
        </p:nvSpPr>
        <p:spPr>
          <a:xfrm rot="0" flipH="false" flipV="false">
            <a:off x="1016000" y="6096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核心举措：建立非车险专业团队，推行"车险+非车险"联动考核，实现规模与效益双提升</a:t>
            </a:r>
            <a:endParaRPr lang="en-US" sz="1100"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1016000" y="6477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注：以上为示例策略，具体举措以部门最终实施方案为准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444500"/>
            <a:ext cx="127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策略 03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8255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渠道与客户：构建多元协同的销售体系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13970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目标：直销占比稳定55%，中介渠道优化至35%，线上渠道占比提升至10%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4297" flipH="false" flipV="false">
            <a:off x="1016004" y="1835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22225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渠道建设</a:t>
            </a:r>
            <a:endParaRPr lang="en-US" sz="1100"/>
          </a:p>
        </p:txBody>
      </p:sp>
      <p:cxnSp>
        <p:nvCxnSpPr>
          <p:cNvPr name="Connector 8" id="8"/>
          <p:cNvCxnSpPr/>
          <p:nvPr/>
        </p:nvCxnSpPr>
        <p:spPr>
          <a:xfrm rot="-9549" flipH="false" flipV="false">
            <a:off x="1016009" y="26606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9" id="9"/>
          <p:cNvSpPr/>
          <p:nvPr/>
        </p:nvSpPr>
        <p:spPr>
          <a:xfrm rot="0" flipH="false" flipV="false">
            <a:off x="1016000" y="2857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直销渠道：提质增效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1016000" y="3175000"/>
            <a:ext cx="4826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强化客户经理制，人均产能提升15%；建立大客户专属服务团队。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1016000" y="3746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中介渠道：优化结构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1016000" y="4064000"/>
            <a:ext cx="4826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筛选优质中介机构，建立分级评价体系；深化与头部经纪公司战略合作。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1016000" y="4635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线上渠道：加速布局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1016000" y="4953000"/>
            <a:ext cx="4826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推进官网、APP、小程序一体化运营；与互联网平台开展场景化合作。</a:t>
            </a:r>
            <a:endParaRPr lang="en-US" sz="1100"/>
          </a:p>
        </p:txBody>
      </p:sp>
      <p:cxnSp>
        <p:nvCxnSpPr>
          <p:cNvPr name="Connector 15" id="15"/>
          <p:cNvCxnSpPr/>
          <p:nvPr/>
        </p:nvCxnSpPr>
        <p:spPr>
          <a:xfrm rot="5387027" flipH="false" flipV="false">
            <a:off x="4413250" y="3898912"/>
            <a:ext cx="3365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6" id="16"/>
          <p:cNvSpPr/>
          <p:nvPr/>
        </p:nvSpPr>
        <p:spPr>
          <a:xfrm rot="0" flipH="false" flipV="false">
            <a:off x="6604000" y="22225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客户经营</a:t>
            </a:r>
            <a:endParaRPr lang="en-US" sz="1100"/>
          </a:p>
        </p:txBody>
      </p:sp>
      <p:cxnSp>
        <p:nvCxnSpPr>
          <p:cNvPr name="Connector 17" id="17"/>
          <p:cNvCxnSpPr/>
          <p:nvPr/>
        </p:nvCxnSpPr>
        <p:spPr>
          <a:xfrm rot="-9549" flipH="false" flipV="false">
            <a:off x="6604009" y="26606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8" id="18"/>
          <p:cNvSpPr/>
          <p:nvPr/>
        </p:nvSpPr>
        <p:spPr>
          <a:xfrm rot="0" flipH="false" flipV="false">
            <a:off x="6604000" y="2857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客户分层管理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6604000" y="3175000"/>
            <a:ext cx="4826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按保费规模和价值贡献分为战略客户、重点客户、普通客户三级，差异化服务。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6604000" y="3746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客户全生命周期经营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6604000" y="4064000"/>
            <a:ext cx="4826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从获客、承保、理赔到续保全流程触点管理，提升客户体验和忠诚度。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6604000" y="4635500"/>
            <a:ext cx="4826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交叉销售提升价值</a:t>
            </a:r>
            <a:endParaRPr lang="en-US" sz="1100"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6604000" y="4953000"/>
            <a:ext cx="4826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车险客户渗透非车险产品，企业客户拓展多险种组合，客单价提升20%。</a:t>
            </a:r>
            <a:endParaRPr lang="en-US" sz="1100"/>
          </a:p>
        </p:txBody>
      </p:sp>
      <p:cxnSp>
        <p:nvCxnSpPr>
          <p:cNvPr name="Connector 24" id="24"/>
          <p:cNvCxnSpPr/>
          <p:nvPr/>
        </p:nvCxnSpPr>
        <p:spPr>
          <a:xfrm rot="-4297" flipH="false" flipV="false">
            <a:off x="1016004" y="5835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5" id="25"/>
          <p:cNvSpPr/>
          <p:nvPr/>
        </p:nvSpPr>
        <p:spPr>
          <a:xfrm rot="0" flipH="false" flipV="false">
            <a:off x="1016000" y="60325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核心举措：构建"直销+中介+线上"三位一体渠道体系，以客户为中心提升全生命周期价值</a:t>
            </a:r>
            <a:endParaRPr lang="en-US" sz="1100"/>
          </a:p>
        </p:txBody>
      </p:sp>
      <p:sp>
        <p:nvSpPr>
          <p:cNvPr name="AutoShape 26" id="26"/>
          <p:cNvSpPr/>
          <p:nvPr/>
        </p:nvSpPr>
        <p:spPr>
          <a:xfrm rot="0" flipH="false" flipV="false">
            <a:off x="1016000" y="6477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注：以上为示例策略，具体举措以部门最终实施方案为准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444500"/>
            <a:ext cx="127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策略 04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8255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团队建设：打造专业化、高绩效销售队伍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13970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目标：人均产能提升15%，关键岗位人才到位率100%，培训覆盖率100%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4297" flipH="false" flipV="false">
            <a:off x="1016004" y="1835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2222500"/>
            <a:ext cx="228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0D1B2A">
                    <a:alpha val="1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01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28575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优化人员配置</a:t>
            </a:r>
            <a:endParaRPr lang="en-US" sz="1100"/>
          </a:p>
        </p:txBody>
      </p:sp>
      <p:cxnSp>
        <p:nvCxnSpPr>
          <p:cNvPr name="Connector 9" id="9"/>
          <p:cNvCxnSpPr/>
          <p:nvPr/>
        </p:nvCxnSpPr>
        <p:spPr>
          <a:xfrm rot="-21485" flipH="false" flipV="false">
            <a:off x="1016020" y="3295650"/>
            <a:ext cx="203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0" id="10"/>
          <p:cNvSpPr/>
          <p:nvPr/>
        </p:nvSpPr>
        <p:spPr>
          <a:xfrm rot="0" flipH="false" flipV="false">
            <a:off x="1016000" y="3492500"/>
            <a:ext cx="2286000" cy="203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引进非车险专业人才5-8名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新能源车险专项团队组建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客户经理编制优化调整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建立人才储备池和继任计划</a:t>
            </a:r>
          </a:p>
        </p:txBody>
      </p:sp>
      <p:cxnSp>
        <p:nvCxnSpPr>
          <p:cNvPr name="Connector 11" id="11"/>
          <p:cNvCxnSpPr/>
          <p:nvPr/>
        </p:nvCxnSpPr>
        <p:spPr>
          <a:xfrm rot="5387027" flipH="false" flipV="false">
            <a:off x="1873250" y="3898912"/>
            <a:ext cx="3365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2" id="12"/>
          <p:cNvSpPr/>
          <p:nvPr/>
        </p:nvSpPr>
        <p:spPr>
          <a:xfrm rot="0" flipH="false" flipV="false">
            <a:off x="3937000" y="2222500"/>
            <a:ext cx="228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0D1B2A">
                    <a:alpha val="1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02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3937000" y="28575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完善培训体系</a:t>
            </a:r>
            <a:endParaRPr lang="en-US" sz="1100"/>
          </a:p>
        </p:txBody>
      </p:sp>
      <p:cxnSp>
        <p:nvCxnSpPr>
          <p:cNvPr name="Connector 14" id="14"/>
          <p:cNvCxnSpPr/>
          <p:nvPr/>
        </p:nvCxnSpPr>
        <p:spPr>
          <a:xfrm rot="-21485" flipH="false" flipV="false">
            <a:off x="3937020" y="3295650"/>
            <a:ext cx="203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5" id="15"/>
          <p:cNvSpPr/>
          <p:nvPr/>
        </p:nvSpPr>
        <p:spPr>
          <a:xfrm rot="0" flipH="false" flipV="false">
            <a:off x="3937000" y="3492500"/>
            <a:ext cx="2286000" cy="203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新人入职培训标准化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非车险产品知识轮训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销售技能进阶工作坊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每月案例分享和复盘会</a:t>
            </a:r>
          </a:p>
        </p:txBody>
      </p:sp>
      <p:cxnSp>
        <p:nvCxnSpPr>
          <p:cNvPr name="Connector 16" id="16"/>
          <p:cNvCxnSpPr/>
          <p:nvPr/>
        </p:nvCxnSpPr>
        <p:spPr>
          <a:xfrm rot="5387027" flipH="false" flipV="false">
            <a:off x="4794250" y="3898912"/>
            <a:ext cx="3365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7" id="17"/>
          <p:cNvSpPr/>
          <p:nvPr/>
        </p:nvSpPr>
        <p:spPr>
          <a:xfrm rot="0" flipH="false" flipV="false">
            <a:off x="6858000" y="2222500"/>
            <a:ext cx="228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0D1B2A">
                    <a:alpha val="1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03</a:t>
            </a:r>
            <a:endParaRPr lang="en-US" sz="1100"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6858000" y="28575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优化激励机制</a:t>
            </a:r>
            <a:endParaRPr lang="en-US" sz="1100"/>
          </a:p>
        </p:txBody>
      </p:sp>
      <p:cxnSp>
        <p:nvCxnSpPr>
          <p:cNvPr name="Connector 19" id="19"/>
          <p:cNvCxnSpPr/>
          <p:nvPr/>
        </p:nvCxnSpPr>
        <p:spPr>
          <a:xfrm rot="-21485" flipH="false" flipV="false">
            <a:off x="6858020" y="3295650"/>
            <a:ext cx="203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0" id="20"/>
          <p:cNvSpPr/>
          <p:nvPr/>
        </p:nvSpPr>
        <p:spPr>
          <a:xfrm rot="0" flipH="false" flipV="false">
            <a:off x="6858000" y="3492500"/>
            <a:ext cx="2286000" cy="203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规模与效益双维度考核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非车险专项激励政策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续保率纳入绩效指标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季度之星和年度评优</a:t>
            </a:r>
          </a:p>
        </p:txBody>
      </p:sp>
      <p:cxnSp>
        <p:nvCxnSpPr>
          <p:cNvPr name="Connector 21" id="21"/>
          <p:cNvCxnSpPr/>
          <p:nvPr/>
        </p:nvCxnSpPr>
        <p:spPr>
          <a:xfrm rot="5387027" flipH="false" flipV="false">
            <a:off x="7715250" y="3898912"/>
            <a:ext cx="3365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2" id="22"/>
          <p:cNvSpPr/>
          <p:nvPr/>
        </p:nvSpPr>
        <p:spPr>
          <a:xfrm rot="0" flipH="false" flipV="false">
            <a:off x="9779000" y="2222500"/>
            <a:ext cx="228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0D1B2A">
                    <a:alpha val="1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04</a:t>
            </a:r>
            <a:endParaRPr lang="en-US" sz="1100"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9779000" y="28575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打造团队文化</a:t>
            </a:r>
            <a:endParaRPr lang="en-US" sz="1100"/>
          </a:p>
        </p:txBody>
      </p:sp>
      <p:cxnSp>
        <p:nvCxnSpPr>
          <p:cNvPr name="Connector 24" id="24"/>
          <p:cNvCxnSpPr/>
          <p:nvPr/>
        </p:nvCxnSpPr>
        <p:spPr>
          <a:xfrm rot="-31251" flipH="false" flipV="false">
            <a:off x="9779029" y="3295650"/>
            <a:ext cx="139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5" id="25"/>
          <p:cNvSpPr/>
          <p:nvPr/>
        </p:nvSpPr>
        <p:spPr>
          <a:xfrm rot="0" flipH="false" flipV="false">
            <a:off x="9779000" y="3492500"/>
            <a:ext cx="2286000" cy="203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倡导专业、诚信、共赢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建立师徒带教机制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定期团队建设活动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销售荣誉体系建设</a:t>
            </a:r>
          </a:p>
        </p:txBody>
      </p:sp>
      <p:cxnSp>
        <p:nvCxnSpPr>
          <p:cNvPr name="Connector 26" id="26"/>
          <p:cNvCxnSpPr/>
          <p:nvPr/>
        </p:nvCxnSpPr>
        <p:spPr>
          <a:xfrm rot="-4297" flipH="false" flipV="false">
            <a:off x="1016004" y="5835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7" id="27"/>
          <p:cNvSpPr/>
          <p:nvPr/>
        </p:nvSpPr>
        <p:spPr>
          <a:xfrm rot="0" flipH="false" flipV="false">
            <a:off x="1016000" y="60325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核心举措：以人才为根本，以培训为抓手，以激励为导向，打造能打硬仗的销售铁军</a:t>
            </a:r>
            <a:endParaRPr lang="en-US" sz="1100"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1016000" y="6477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注：以上为示例策略，具体举措以部门最终实施方案为准</a:t>
            </a:r>
            <a:endParaRPr lang="en-US" sz="1100"/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508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下半年重点工作排期与里程碑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079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2026年7月—12月重点工作时间轴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297" flipH="false" flipV="false">
            <a:off x="1016004" y="1581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6" id="6"/>
          <p:cNvSpPr/>
          <p:nvPr/>
        </p:nvSpPr>
        <p:spPr>
          <a:xfrm rot="0" flipH="false" flipV="false">
            <a:off x="3556000" y="1841500"/>
            <a:ext cx="127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7月</a:t>
            </a:r>
            <a:endParaRPr lang="en-US" sz="1100"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4826000" y="1841500"/>
            <a:ext cx="127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8月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6096000" y="1841500"/>
            <a:ext cx="127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9月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7366000" y="1841500"/>
            <a:ext cx="127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10月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8636000" y="1841500"/>
            <a:ext cx="127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11月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9906000" y="1841500"/>
            <a:ext cx="127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12月</a:t>
            </a:r>
            <a:endParaRPr lang="en-US" sz="1100"/>
          </a:p>
        </p:txBody>
      </p:sp>
      <p:cxnSp>
        <p:nvCxnSpPr>
          <p:cNvPr name="Connector 12" id="12"/>
          <p:cNvCxnSpPr/>
          <p:nvPr/>
        </p:nvCxnSpPr>
        <p:spPr>
          <a:xfrm rot="-5729" flipH="false" flipV="false">
            <a:off x="3556005" y="2152650"/>
            <a:ext cx="762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3" id="13"/>
          <p:cNvSpPr/>
          <p:nvPr/>
        </p:nvSpPr>
        <p:spPr>
          <a:xfrm rot="0" flipH="false" flipV="false">
            <a:off x="1016000" y="2286000"/>
            <a:ext cx="2413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2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车险续保提升专项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3556000" y="2311400"/>
            <a:ext cx="7620000" cy="228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016000" y="2730500"/>
            <a:ext cx="2413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2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新能源车险拓展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3556000" y="2755900"/>
            <a:ext cx="3810000" cy="2286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1016000" y="3175000"/>
            <a:ext cx="2413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2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非车险专业团队建设</a:t>
            </a:r>
            <a:endParaRPr lang="en-US" sz="1100"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3556000" y="3200400"/>
            <a:ext cx="2540000" cy="228600"/>
          </a:xfrm>
          <a:prstGeom prst="roundRect">
            <a:avLst>
              <a:gd name="adj" fmla="val 0"/>
            </a:avLst>
          </a:prstGeom>
          <a:solidFill>
            <a:srgbClr val="2C4A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1016000" y="3619500"/>
            <a:ext cx="2413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2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责任险重点行业突破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4826000" y="3644900"/>
            <a:ext cx="3810000" cy="228600"/>
          </a:xfrm>
          <a:prstGeom prst="roundRect">
            <a:avLst>
              <a:gd name="adj" fmla="val 0"/>
            </a:avLst>
          </a:prstGeom>
          <a:solidFill>
            <a:srgbClr val="4A6B8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1016000" y="4064000"/>
            <a:ext cx="2413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2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线上渠道平台建设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3556000" y="4089400"/>
            <a:ext cx="7620000" cy="228600"/>
          </a:xfrm>
          <a:prstGeom prst="roundRect">
            <a:avLst>
              <a:gd name="adj" fmla="val 0"/>
            </a:avLst>
          </a:prstGeom>
          <a:solidFill>
            <a:srgbClr val="6B8AA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1016000" y="4508500"/>
            <a:ext cx="2413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2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全员培训与能力提升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3556000" y="4533900"/>
            <a:ext cx="7620000" cy="228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5" id="25"/>
          <p:cNvSpPr/>
          <p:nvPr/>
        </p:nvSpPr>
        <p:spPr>
          <a:xfrm rot="0" flipH="false" flipV="false">
            <a:off x="1016000" y="4953000"/>
            <a:ext cx="2413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200">
                <a:solidFill>
                  <a:srgbClr val="8B4545"/>
                </a:solidFill>
                <a:latin typeface="Noto Sans SC"/>
                <a:ea typeface="Noto Sans SC"/>
                <a:cs typeface="Noto Sans SC"/>
                <a:sym typeface="Noto Sans SC"/>
              </a:rPr>
              <a:t>年终冲刺与目标达成</a:t>
            </a:r>
            <a:endParaRPr lang="en-US" sz="1100"/>
          </a:p>
        </p:txBody>
      </p:sp>
      <p:sp>
        <p:nvSpPr>
          <p:cNvPr name="AutoShape 26" id="26"/>
          <p:cNvSpPr/>
          <p:nvPr/>
        </p:nvSpPr>
        <p:spPr>
          <a:xfrm rot="0" flipH="false" flipV="false">
            <a:off x="8636000" y="4978400"/>
            <a:ext cx="2540000" cy="228600"/>
          </a:xfrm>
          <a:prstGeom prst="roundRect">
            <a:avLst>
              <a:gd name="adj" fmla="val 0"/>
            </a:avLst>
          </a:prstGeom>
          <a:solidFill>
            <a:srgbClr val="8B4545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cxnSp>
        <p:nvCxnSpPr>
          <p:cNvPr name="Connector 27" id="27"/>
          <p:cNvCxnSpPr/>
          <p:nvPr/>
        </p:nvCxnSpPr>
        <p:spPr>
          <a:xfrm rot="-4297" flipH="false" flipV="false">
            <a:off x="1016004" y="5454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8" id="28"/>
          <p:cNvSpPr/>
          <p:nvPr/>
        </p:nvSpPr>
        <p:spPr>
          <a:xfrm rot="0" flipH="false" flipV="false">
            <a:off x="1016000" y="5651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关键里程碑</a:t>
            </a:r>
            <a:endParaRPr lang="en-US" sz="1100"/>
          </a:p>
        </p:txBody>
      </p:sp>
      <p:sp>
        <p:nvSpPr>
          <p:cNvPr name="AutoShape 29" id="29"/>
          <p:cNvSpPr/>
          <p:nvPr/>
        </p:nvSpPr>
        <p:spPr>
          <a:xfrm rot="0" flipH="false" flipV="false">
            <a:off x="1016000" y="59944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7月底：完成下半年目标分解和团队配置　|　9月底：非车险专业团队到位，新能源车险保费破亿　|　11月底：全年保费目标达成90%　|　12月底：全面完成年度考核指标</a:t>
            </a:r>
            <a:endParaRPr lang="en-US" sz="1100"/>
          </a:p>
        </p:txBody>
      </p:sp>
      <p:sp>
        <p:nvSpPr>
          <p:cNvPr name="AutoShape 30" id="30"/>
          <p:cNvSpPr/>
          <p:nvPr/>
        </p:nvSpPr>
        <p:spPr>
          <a:xfrm rot="0" flipH="false" flipV="false">
            <a:off x="1016000" y="65405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注：以上为示例排期，具体时间以部门最终工作计划为准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508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资源需求与支持事项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079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为确保下半年目标达成，需公司在以下方面给予支持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297" flipH="false" flipV="false">
            <a:off x="1016004" y="1581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graphicFrame>
        <p:nvGraphicFramePr>
          <p:cNvPr name="Table 6" id="6"/>
          <p:cNvGraphicFramePr>
            <a:graphicFrameLocks noGrp="true"/>
          </p:cNvGraphicFramePr>
          <p:nvPr/>
        </p:nvGraphicFramePr>
        <p:xfrm>
          <a:off x="1016000" y="1968500"/>
          <a:ext cx="10160000" cy="393700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524000"/>
                <a:gridCol w="3556000"/>
                <a:gridCol w="2540000"/>
                <a:gridCol w="2540000"/>
              </a:tblGrid>
              <a:tr h="5461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3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资源类别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B2A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3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具体需求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B2A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3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需求时间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B2A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3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预期成效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B2A">
                        <a:alpha val="100000"/>
                      </a:srgbClr>
                    </a:solidFill>
                  </a:tcPr>
                </a:tc>
              </a:tr>
              <a:tr h="6731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0D1B2A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人力资源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新增非车险专业编制5-8人，新能源车险专项团队3人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7月底前到位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非车险保费增长25%以上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6731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0D1B2A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费用资源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市场拓展费用增加15%，培训专项费用50万元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7月起执行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新增客户数提升20%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</a:tr>
              <a:tr h="6731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0D1B2A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产品资源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新能源车险专属产品，责任险创新产品3-5款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8月底前上线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新产品保费贡献1.5亿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  <a:tr h="6731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0D1B2A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技术资源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客户管理系统升级，销售数据看板和智能续保提醒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9月底前完成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续保率提升5个百分点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F7F8">
                        <a:alpha val="100000"/>
                      </a:srgbClr>
                    </a:solidFill>
                  </a:tcPr>
                </a:tc>
              </a:tr>
              <a:tr h="6985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200">
                          <a:solidFill>
                            <a:srgbClr val="0D1B2A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政策支持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非车险专项激励政策，核保权限适度下放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7月起执行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l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200">
                          <a:solidFill>
                            <a:srgbClr val="465667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团队积极性和展业效率提升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name="AutoShape 7" id="7"/>
          <p:cNvSpPr/>
          <p:nvPr/>
        </p:nvSpPr>
        <p:spPr>
          <a:xfrm rot="0" flipH="false" flipV="false">
            <a:off x="1016000" y="61595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以上资源需求已与相关部门初步沟通，恳请公司领导审议支持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65405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注：以上为示例需求，具体以部门正式申请为准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F7F7F8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1016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508000"/>
            <a:ext cx="10160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风险防控与合规管理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079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坚持合规经营，筑牢风险防线，确保业务健康可持续发展</a:t>
            </a:r>
            <a:endParaRPr lang="en-US" sz="1100"/>
          </a:p>
        </p:txBody>
      </p:sp>
      <p:cxnSp>
        <p:nvCxnSpPr>
          <p:cNvPr name="Connector 5" id="5"/>
          <p:cNvCxnSpPr/>
          <p:nvPr/>
        </p:nvCxnSpPr>
        <p:spPr>
          <a:xfrm rot="-4297" flipH="false" flipV="false">
            <a:off x="1016004" y="1581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6" id="6"/>
          <p:cNvSpPr/>
          <p:nvPr/>
        </p:nvSpPr>
        <p:spPr>
          <a:xfrm rot="0" flipH="false" flipV="false">
            <a:off x="1016000" y="2032000"/>
            <a:ext cx="4826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1016000" y="2032000"/>
            <a:ext cx="76200" cy="1905000"/>
          </a:xfrm>
          <a:prstGeom prst="roundRect">
            <a:avLst>
              <a:gd name="adj" fmla="val 0"/>
            </a:avLst>
          </a:prstGeom>
          <a:solidFill>
            <a:srgbClr val="8B4545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333500" y="22225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7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承保风险管控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333500" y="2667000"/>
            <a:ext cx="4318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严格执行承保权限和核保规则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建立高风险业务清单和预警机制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强化商用车、新能源车险风险筛选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承保质量纳入团队绩效考核</a:t>
            </a:r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6350000" y="2032000"/>
            <a:ext cx="4826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6350000" y="2032000"/>
            <a:ext cx="76200" cy="1905000"/>
          </a:xfrm>
          <a:prstGeom prst="roundRect">
            <a:avLst>
              <a:gd name="adj" fmla="val 0"/>
            </a:avLst>
          </a:prstGeom>
          <a:solidFill>
            <a:srgbClr val="8B4545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6667500" y="22225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7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理赔风险防控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6667500" y="2667000"/>
            <a:ext cx="4318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完善反欺诈调查机制和模型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加强人伤案件全程跟踪管理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建立维修厂评价和准入退出机制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大案要案集体审议和复盘</a:t>
            </a:r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1016000" y="4191000"/>
            <a:ext cx="4826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016000" y="4191000"/>
            <a:ext cx="76200" cy="19050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1333500" y="43815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7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销售合规管理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1333500" y="4826000"/>
            <a:ext cx="4318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严格执行销售行为可回溯管理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规范中介渠道合作和费用支付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定期开展合规培训和自查自纠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杜绝虚挂中介、套取费用等违规行为</a:t>
            </a:r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6350000" y="4191000"/>
            <a:ext cx="4826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mpd="sng" cap="flat">
            <a:solidFill>
              <a:srgbClr val="DCDCE1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6350000" y="4191000"/>
            <a:ext cx="76200" cy="1905000"/>
          </a:xfrm>
          <a:prstGeom prst="roundRect">
            <a:avLst>
              <a:gd name="adj" fmla="val 0"/>
            </a:avLst>
          </a:prstGeom>
          <a:solidFill>
            <a:srgbClr val="0D1B2A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6667500" y="43815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7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操作风险防范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6667500" y="4826000"/>
            <a:ext cx="4318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完善业务流程和内控管理制度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加强单证、印章、权限管理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建立数据质量和信息安全机制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300">
                <a:solidFill>
                  <a:srgbClr val="465667"/>
                </a:solidFill>
                <a:latin typeface="Noto Sans SC"/>
                <a:ea typeface="Noto Sans SC"/>
                <a:cs typeface="Noto Sans SC"/>
                <a:sym typeface="Noto Sans SC"/>
              </a:rPr>
              <a:t>定期开展内部审计和问题整改</a:t>
            </a:r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1016000" y="63500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0D1B2A"/>
                </a:solidFill>
                <a:latin typeface="Noto Sans SC"/>
                <a:ea typeface="Noto Sans SC"/>
                <a:cs typeface="Noto Sans SC"/>
                <a:sym typeface="Noto Sans SC"/>
              </a:rPr>
              <a:t>目标：全年无重大合规处罚案件，承保理赔质量持续改善，综合成本率控制在目标范围内</a:t>
            </a:r>
            <a:endParaRPr lang="en-US" sz="1100"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1016000" y="6667500"/>
            <a:ext cx="10160000" cy="190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000">
                <a:solidFill>
                  <a:srgbClr val="96969B"/>
                </a:solidFill>
                <a:latin typeface="Noto Sans SC"/>
                <a:ea typeface="Noto Sans SC"/>
                <a:cs typeface="Noto Sans SC"/>
                <a:sym typeface="Noto Sans SC"/>
              </a:rPr>
              <a:t>注：以上为示例措施，具体以部门最终风控方案为准</a:t>
            </a:r>
            <a:endParaRPr lang="en-US" sz="1100"/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D1B2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76200" cy="6858000"/>
          </a:xfrm>
          <a:prstGeom prst="roundRect">
            <a:avLst>
              <a:gd name="adj" fmla="val 0"/>
            </a:avLst>
          </a:prstGeom>
          <a:solidFill>
            <a:srgbClr val="C9A66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17780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C9A66B"/>
                </a:solidFill>
                <a:latin typeface="Noto Sans SC"/>
                <a:ea typeface="Noto Sans SC"/>
                <a:cs typeface="Noto Sans SC"/>
                <a:sym typeface="Noto Sans SC"/>
              </a:rPr>
              <a:t>JOINT EFFORTS FOR A BETTER FUTURE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2413000"/>
            <a:ext cx="10160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凝心聚力　攻坚克难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3429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600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全面完成下半年各项目标任务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28647" flipH="false" flipV="false">
            <a:off x="1016026" y="4565650"/>
            <a:ext cx="1524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C9A66B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48895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以专业赢得市场　以服务创造价值　以合规保障发展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57150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2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感谢聆听　敬请指正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016000" y="6286500"/>
            <a:ext cx="10160000" cy="317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FFFFFF">
                    <a:alpha val="5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财险销售部　|　2026年7月</a:t>
            </a:r>
            <a:endParaRPr lang="en-US" sz="1100"/>
          </a:p>
        </p:txBody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